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769" r:id="rId2"/>
    <p:sldId id="774" r:id="rId3"/>
    <p:sldId id="829" r:id="rId4"/>
    <p:sldId id="794" r:id="rId5"/>
    <p:sldId id="830" r:id="rId6"/>
    <p:sldId id="795" r:id="rId7"/>
    <p:sldId id="790" r:id="rId8"/>
    <p:sldId id="793" r:id="rId9"/>
    <p:sldId id="831" r:id="rId10"/>
    <p:sldId id="824" r:id="rId11"/>
    <p:sldId id="833" r:id="rId12"/>
    <p:sldId id="802" r:id="rId13"/>
    <p:sldId id="806" r:id="rId14"/>
    <p:sldId id="809" r:id="rId15"/>
    <p:sldId id="834" r:id="rId16"/>
    <p:sldId id="812" r:id="rId17"/>
    <p:sldId id="813" r:id="rId18"/>
    <p:sldId id="836" r:id="rId19"/>
    <p:sldId id="817" r:id="rId20"/>
    <p:sldId id="819" r:id="rId21"/>
    <p:sldId id="841" r:id="rId22"/>
    <p:sldId id="81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ject 1" id="{680E1F91-9950-3B44-9D23-C3BD1468A1B0}">
          <p14:sldIdLst>
            <p14:sldId id="769"/>
            <p14:sldId id="774"/>
            <p14:sldId id="829"/>
            <p14:sldId id="794"/>
            <p14:sldId id="830"/>
            <p14:sldId id="795"/>
            <p14:sldId id="790"/>
            <p14:sldId id="793"/>
            <p14:sldId id="831"/>
            <p14:sldId id="824"/>
            <p14:sldId id="833"/>
            <p14:sldId id="802"/>
            <p14:sldId id="806"/>
            <p14:sldId id="809"/>
            <p14:sldId id="834"/>
            <p14:sldId id="812"/>
            <p14:sldId id="813"/>
            <p14:sldId id="836"/>
            <p14:sldId id="817"/>
            <p14:sldId id="819"/>
            <p14:sldId id="841"/>
          </p14:sldIdLst>
        </p14:section>
        <p14:section name="Customer Requirements and Solution Design" id="{87C8CE2C-C9F0-BA45-A161-9B77591C1A2B}">
          <p14:sldIdLst>
            <p14:sldId id="81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3" clrIdx="0">
    <p:extLst>
      <p:ext uri="{19B8F6BF-5375-455C-9EA6-DF929625EA0E}">
        <p15:presenceInfo xmlns:p15="http://schemas.microsoft.com/office/powerpoint/2012/main" userId="Microsoft Office User" providerId="None"/>
      </p:ext>
    </p:extLst>
  </p:cmAuthor>
  <p:cmAuthor id="2" name="Kelly, Caryn" initials="KC" lastIdx="6" clrIdx="1">
    <p:extLst>
      <p:ext uri="{19B8F6BF-5375-455C-9EA6-DF929625EA0E}">
        <p15:presenceInfo xmlns:p15="http://schemas.microsoft.com/office/powerpoint/2012/main" userId="S-1-5-21-1407069837-2091007605-538272213-29636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F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19" autoAdjust="0"/>
    <p:restoredTop sz="73986" autoAdjust="0"/>
  </p:normalViewPr>
  <p:slideViewPr>
    <p:cSldViewPr snapToGrid="0" snapToObjects="1" showGuides="1">
      <p:cViewPr varScale="1">
        <p:scale>
          <a:sx n="114" d="100"/>
          <a:sy n="114" d="100"/>
        </p:scale>
        <p:origin x="712" y="168"/>
      </p:cViewPr>
      <p:guideLst>
        <p:guide orient="horz" pos="2160"/>
        <p:guide pos="3840"/>
      </p:guideLst>
    </p:cSldViewPr>
  </p:slideViewPr>
  <p:notesTextViewPr>
    <p:cViewPr>
      <p:scale>
        <a:sx n="100" d="100"/>
        <a:sy n="100" d="100"/>
      </p:scale>
      <p:origin x="0" y="0"/>
    </p:cViewPr>
  </p:notesTextViewPr>
  <p:sorterViewPr>
    <p:cViewPr>
      <p:scale>
        <a:sx n="130" d="100"/>
        <a:sy n="130" d="100"/>
      </p:scale>
      <p:origin x="0" y="-163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3/10/21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E5F624-DD5C-304D-B845-4CA850FA0F7C}" type="slidenum">
              <a:rPr lang="en-US" smtClean="0"/>
              <a:t>‹#›</a:t>
            </a:fld>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5CE5F624-DD5C-304D-B845-4CA850FA0F7C}" type="slidenum">
              <a:rPr lang="en-US" smtClean="0"/>
              <a:t>1</a:t>
            </a:fld>
            <a:endParaRPr lang="en-US" dirty="0"/>
          </a:p>
        </p:txBody>
      </p:sp>
    </p:spTree>
    <p:extLst>
      <p:ext uri="{BB962C8B-B14F-4D97-AF65-F5344CB8AC3E}">
        <p14:creationId xmlns:p14="http://schemas.microsoft.com/office/powerpoint/2010/main" val="3488130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lang="en-US" sz="1100" dirty="0">
              <a:latin typeface="+mn-lt"/>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5"/>
          </p:nvPr>
        </p:nvSpPr>
        <p:spPr/>
        <p:txBody>
          <a:bodyPr/>
          <a:lstStyle/>
          <a:p>
            <a:fld id="{5CE5F624-DD5C-304D-B845-4CA850FA0F7C}" type="slidenum">
              <a:rPr lang="en-US" smtClean="0"/>
              <a:t>10</a:t>
            </a:fld>
            <a:endParaRPr lang="en-US" dirty="0"/>
          </a:p>
        </p:txBody>
      </p:sp>
    </p:spTree>
    <p:extLst>
      <p:ext uri="{BB962C8B-B14F-4D97-AF65-F5344CB8AC3E}">
        <p14:creationId xmlns:p14="http://schemas.microsoft.com/office/powerpoint/2010/main" val="2132297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spcBef>
                <a:spcPts val="600"/>
              </a:spcBef>
              <a:buNone/>
            </a:pPr>
            <a:endParaRPr lang="en-US" sz="1100" dirty="0">
              <a:latin typeface="+mn-lt"/>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5"/>
          </p:nvPr>
        </p:nvSpPr>
        <p:spPr/>
        <p:txBody>
          <a:bodyPr/>
          <a:lstStyle/>
          <a:p>
            <a:fld id="{5CE5F624-DD5C-304D-B845-4CA850FA0F7C}" type="slidenum">
              <a:rPr lang="en-US" smtClean="0"/>
              <a:t>11</a:t>
            </a:fld>
            <a:endParaRPr lang="en-US" dirty="0"/>
          </a:p>
        </p:txBody>
      </p:sp>
    </p:spTree>
    <p:extLst>
      <p:ext uri="{BB962C8B-B14F-4D97-AF65-F5344CB8AC3E}">
        <p14:creationId xmlns:p14="http://schemas.microsoft.com/office/powerpoint/2010/main" val="1282491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lang="en-US" sz="1100" dirty="0">
              <a:latin typeface="+mn-lt"/>
            </a:endParaRPr>
          </a:p>
        </p:txBody>
      </p:sp>
      <p:sp>
        <p:nvSpPr>
          <p:cNvPr id="4" name="Slide Number Placeholder 3"/>
          <p:cNvSpPr>
            <a:spLocks noGrp="1"/>
          </p:cNvSpPr>
          <p:nvPr>
            <p:ph type="sldNum" sz="quarter" idx="5"/>
          </p:nvPr>
        </p:nvSpPr>
        <p:spPr/>
        <p:txBody>
          <a:bodyPr/>
          <a:lstStyle/>
          <a:p>
            <a:fld id="{5CE5F624-DD5C-304D-B845-4CA850FA0F7C}" type="slidenum">
              <a:rPr lang="en-US" smtClean="0"/>
              <a:t>12</a:t>
            </a:fld>
            <a:endParaRPr lang="en-US" dirty="0"/>
          </a:p>
        </p:txBody>
      </p:sp>
    </p:spTree>
    <p:extLst>
      <p:ext uri="{BB962C8B-B14F-4D97-AF65-F5344CB8AC3E}">
        <p14:creationId xmlns:p14="http://schemas.microsoft.com/office/powerpoint/2010/main" val="1141747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lang="en-US" sz="1100" dirty="0"/>
          </a:p>
        </p:txBody>
      </p:sp>
      <p:sp>
        <p:nvSpPr>
          <p:cNvPr id="4" name="Slide Number Placeholder 3"/>
          <p:cNvSpPr>
            <a:spLocks noGrp="1"/>
          </p:cNvSpPr>
          <p:nvPr>
            <p:ph type="sldNum" sz="quarter" idx="5"/>
          </p:nvPr>
        </p:nvSpPr>
        <p:spPr/>
        <p:txBody>
          <a:bodyPr/>
          <a:lstStyle/>
          <a:p>
            <a:fld id="{5CE5F624-DD5C-304D-B845-4CA850FA0F7C}" type="slidenum">
              <a:rPr lang="en-US" smtClean="0"/>
              <a:t>13</a:t>
            </a:fld>
            <a:endParaRPr lang="en-US" dirty="0"/>
          </a:p>
        </p:txBody>
      </p:sp>
    </p:spTree>
    <p:extLst>
      <p:ext uri="{BB962C8B-B14F-4D97-AF65-F5344CB8AC3E}">
        <p14:creationId xmlns:p14="http://schemas.microsoft.com/office/powerpoint/2010/main" val="3212453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solidFill>
                <a:schemeClr val="tx1">
                  <a:lumMod val="75000"/>
                  <a:lumOff val="25000"/>
                </a:schemeClr>
              </a:solidFill>
              <a:latin typeface="+mn-lt"/>
              <a:ea typeface="Amazon Ember" panose="02000000000000000000" pitchFamily="2" charset="0"/>
              <a:cs typeface="Amazon Ember" panose="020B0603020204020204" pitchFamily="34" charset="0"/>
            </a:endParaRPr>
          </a:p>
        </p:txBody>
      </p:sp>
      <p:sp>
        <p:nvSpPr>
          <p:cNvPr id="4" name="Slide Number Placeholder 3"/>
          <p:cNvSpPr>
            <a:spLocks noGrp="1"/>
          </p:cNvSpPr>
          <p:nvPr>
            <p:ph type="sldNum" sz="quarter" idx="5"/>
          </p:nvPr>
        </p:nvSpPr>
        <p:spPr/>
        <p:txBody>
          <a:bodyPr/>
          <a:lstStyle/>
          <a:p>
            <a:fld id="{5CE5F624-DD5C-304D-B845-4CA850FA0F7C}" type="slidenum">
              <a:rPr lang="en-US" smtClean="0"/>
              <a:t>14</a:t>
            </a:fld>
            <a:endParaRPr lang="en-US" dirty="0"/>
          </a:p>
        </p:txBody>
      </p:sp>
    </p:spTree>
    <p:extLst>
      <p:ext uri="{BB962C8B-B14F-4D97-AF65-F5344CB8AC3E}">
        <p14:creationId xmlns:p14="http://schemas.microsoft.com/office/powerpoint/2010/main" val="2834595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spcBef>
                <a:spcPts val="600"/>
              </a:spcBef>
              <a:buNone/>
            </a:pPr>
            <a:endParaRPr lang="en-US" sz="1100" dirty="0">
              <a:latin typeface="+mn-lt"/>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5"/>
          </p:nvPr>
        </p:nvSpPr>
        <p:spPr/>
        <p:txBody>
          <a:bodyPr/>
          <a:lstStyle/>
          <a:p>
            <a:fld id="{5CE5F624-DD5C-304D-B845-4CA850FA0F7C}" type="slidenum">
              <a:rPr lang="en-US" smtClean="0"/>
              <a:t>15</a:t>
            </a:fld>
            <a:endParaRPr lang="en-US" dirty="0"/>
          </a:p>
        </p:txBody>
      </p:sp>
    </p:spTree>
    <p:extLst>
      <p:ext uri="{BB962C8B-B14F-4D97-AF65-F5344CB8AC3E}">
        <p14:creationId xmlns:p14="http://schemas.microsoft.com/office/powerpoint/2010/main" val="2290865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mj-lt"/>
              <a:buNone/>
              <a:tabLst/>
              <a:defRPr/>
            </a:pPr>
            <a:endParaRPr lang="en-US" sz="11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CE5F624-DD5C-304D-B845-4CA850FA0F7C}" type="slidenum">
              <a:rPr lang="en-US" smtClean="0"/>
              <a:t>16</a:t>
            </a:fld>
            <a:endParaRPr lang="en-US" dirty="0"/>
          </a:p>
        </p:txBody>
      </p:sp>
    </p:spTree>
    <p:extLst>
      <p:ext uri="{BB962C8B-B14F-4D97-AF65-F5344CB8AC3E}">
        <p14:creationId xmlns:p14="http://schemas.microsoft.com/office/powerpoint/2010/main" val="2164465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mj-lt"/>
              <a:buNone/>
              <a:tabLst/>
              <a:defRPr/>
            </a:pPr>
            <a:endParaRPr lang="en-US" sz="1100" kern="1200" dirty="0">
              <a:solidFill>
                <a:schemeClr val="tx1"/>
              </a:solidFill>
              <a:effectLst/>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5CE5F624-DD5C-304D-B845-4CA850FA0F7C}" type="slidenum">
              <a:rPr lang="en-US" smtClean="0"/>
              <a:t>17</a:t>
            </a:fld>
            <a:endParaRPr lang="en-US" dirty="0"/>
          </a:p>
        </p:txBody>
      </p:sp>
    </p:spTree>
    <p:extLst>
      <p:ext uri="{BB962C8B-B14F-4D97-AF65-F5344CB8AC3E}">
        <p14:creationId xmlns:p14="http://schemas.microsoft.com/office/powerpoint/2010/main" val="3845085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accent2">
                  <a:lumMod val="75000"/>
                </a:schemeClr>
              </a:solidFill>
              <a:latin typeface="+mn-lt"/>
            </a:endParaRPr>
          </a:p>
        </p:txBody>
      </p:sp>
      <p:sp>
        <p:nvSpPr>
          <p:cNvPr id="4" name="Slide Number Placeholder 3"/>
          <p:cNvSpPr>
            <a:spLocks noGrp="1"/>
          </p:cNvSpPr>
          <p:nvPr>
            <p:ph type="sldNum" sz="quarter" idx="5"/>
          </p:nvPr>
        </p:nvSpPr>
        <p:spPr/>
        <p:txBody>
          <a:bodyPr/>
          <a:lstStyle/>
          <a:p>
            <a:fld id="{5CE5F624-DD5C-304D-B845-4CA850FA0F7C}" type="slidenum">
              <a:rPr lang="en-US" smtClean="0"/>
              <a:t>18</a:t>
            </a:fld>
            <a:endParaRPr lang="en-US" dirty="0"/>
          </a:p>
        </p:txBody>
      </p:sp>
    </p:spTree>
    <p:extLst>
      <p:ext uri="{BB962C8B-B14F-4D97-AF65-F5344CB8AC3E}">
        <p14:creationId xmlns:p14="http://schemas.microsoft.com/office/powerpoint/2010/main" val="2112153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mj-lt"/>
              <a:buNone/>
              <a:tabLst/>
              <a:defRPr/>
            </a:pPr>
            <a:endParaRPr lang="en-US" sz="1100" dirty="0"/>
          </a:p>
        </p:txBody>
      </p:sp>
      <p:sp>
        <p:nvSpPr>
          <p:cNvPr id="4" name="Slide Number Placeholder 3"/>
          <p:cNvSpPr>
            <a:spLocks noGrp="1"/>
          </p:cNvSpPr>
          <p:nvPr>
            <p:ph type="sldNum" sz="quarter" idx="5"/>
          </p:nvPr>
        </p:nvSpPr>
        <p:spPr/>
        <p:txBody>
          <a:bodyPr/>
          <a:lstStyle/>
          <a:p>
            <a:fld id="{5CE5F624-DD5C-304D-B845-4CA850FA0F7C}" type="slidenum">
              <a:rPr lang="en-US" smtClean="0"/>
              <a:t>19</a:t>
            </a:fld>
            <a:endParaRPr lang="en-US" dirty="0"/>
          </a:p>
        </p:txBody>
      </p:sp>
    </p:spTree>
    <p:extLst>
      <p:ext uri="{BB962C8B-B14F-4D97-AF65-F5344CB8AC3E}">
        <p14:creationId xmlns:p14="http://schemas.microsoft.com/office/powerpoint/2010/main" val="99657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solidFill>
                <a:schemeClr val="tx1">
                  <a:lumMod val="75000"/>
                  <a:lumOff val="25000"/>
                </a:schemeClr>
              </a:solidFill>
              <a:latin typeface="+mn-lt"/>
              <a:ea typeface="Amazon Ember" panose="02000000000000000000" pitchFamily="2" charset="0"/>
              <a:cs typeface="Amazon Ember" panose="020B0603020204020204" pitchFamily="34" charset="0"/>
            </a:endParaRPr>
          </a:p>
        </p:txBody>
      </p:sp>
      <p:sp>
        <p:nvSpPr>
          <p:cNvPr id="4" name="Slide Number Placeholder 3"/>
          <p:cNvSpPr>
            <a:spLocks noGrp="1"/>
          </p:cNvSpPr>
          <p:nvPr>
            <p:ph type="sldNum" sz="quarter" idx="5"/>
          </p:nvPr>
        </p:nvSpPr>
        <p:spPr/>
        <p:txBody>
          <a:bodyPr/>
          <a:lstStyle/>
          <a:p>
            <a:fld id="{5CE5F624-DD5C-304D-B845-4CA850FA0F7C}" type="slidenum">
              <a:rPr lang="en-US" smtClean="0"/>
              <a:t>2</a:t>
            </a:fld>
            <a:endParaRPr lang="en-US" dirty="0"/>
          </a:p>
        </p:txBody>
      </p:sp>
    </p:spTree>
    <p:extLst>
      <p:ext uri="{BB962C8B-B14F-4D97-AF65-F5344CB8AC3E}">
        <p14:creationId xmlns:p14="http://schemas.microsoft.com/office/powerpoint/2010/main" val="290947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mj-lt"/>
              <a:buNone/>
              <a:tabLst/>
              <a:defRPr/>
            </a:pPr>
            <a:endParaRPr lang="en-US" sz="1100" dirty="0"/>
          </a:p>
        </p:txBody>
      </p:sp>
      <p:sp>
        <p:nvSpPr>
          <p:cNvPr id="4" name="Slide Number Placeholder 3"/>
          <p:cNvSpPr>
            <a:spLocks noGrp="1"/>
          </p:cNvSpPr>
          <p:nvPr>
            <p:ph type="sldNum" sz="quarter" idx="5"/>
          </p:nvPr>
        </p:nvSpPr>
        <p:spPr/>
        <p:txBody>
          <a:bodyPr/>
          <a:lstStyle/>
          <a:p>
            <a:fld id="{5CE5F624-DD5C-304D-B845-4CA850FA0F7C}" type="slidenum">
              <a:rPr lang="en-US" smtClean="0"/>
              <a:t>20</a:t>
            </a:fld>
            <a:endParaRPr lang="en-US" dirty="0"/>
          </a:p>
        </p:txBody>
      </p:sp>
    </p:spTree>
    <p:extLst>
      <p:ext uri="{BB962C8B-B14F-4D97-AF65-F5344CB8AC3E}">
        <p14:creationId xmlns:p14="http://schemas.microsoft.com/office/powerpoint/2010/main" val="3657939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5CE5F624-DD5C-304D-B845-4CA850FA0F7C}" type="slidenum">
              <a:rPr lang="en-US" smtClean="0"/>
              <a:t>21</a:t>
            </a:fld>
            <a:endParaRPr lang="en-US" dirty="0"/>
          </a:p>
        </p:txBody>
      </p:sp>
    </p:spTree>
    <p:extLst>
      <p:ext uri="{BB962C8B-B14F-4D97-AF65-F5344CB8AC3E}">
        <p14:creationId xmlns:p14="http://schemas.microsoft.com/office/powerpoint/2010/main" val="1164644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 </a:t>
            </a:r>
          </a:p>
        </p:txBody>
      </p:sp>
    </p:spTree>
    <p:extLst>
      <p:ext uri="{BB962C8B-B14F-4D97-AF65-F5344CB8AC3E}">
        <p14:creationId xmlns:p14="http://schemas.microsoft.com/office/powerpoint/2010/main" val="2939496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i="0" dirty="0">
              <a:latin typeface="+mn-lt"/>
            </a:endParaRPr>
          </a:p>
        </p:txBody>
      </p:sp>
      <p:sp>
        <p:nvSpPr>
          <p:cNvPr id="4" name="Slide Number Placeholder 3"/>
          <p:cNvSpPr>
            <a:spLocks noGrp="1"/>
          </p:cNvSpPr>
          <p:nvPr>
            <p:ph type="sldNum" sz="quarter" idx="5"/>
          </p:nvPr>
        </p:nvSpPr>
        <p:spPr/>
        <p:txBody>
          <a:bodyPr/>
          <a:lstStyle/>
          <a:p>
            <a:fld id="{5CE5F624-DD5C-304D-B845-4CA850FA0F7C}" type="slidenum">
              <a:rPr lang="en-US" smtClean="0"/>
              <a:t>3</a:t>
            </a:fld>
            <a:endParaRPr lang="en-US" dirty="0"/>
          </a:p>
        </p:txBody>
      </p:sp>
    </p:spTree>
    <p:extLst>
      <p:ext uri="{BB962C8B-B14F-4D97-AF65-F5344CB8AC3E}">
        <p14:creationId xmlns:p14="http://schemas.microsoft.com/office/powerpoint/2010/main" val="309423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lang="en-US" sz="1100" dirty="0">
              <a:latin typeface="+mn-lt"/>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5"/>
          </p:nvPr>
        </p:nvSpPr>
        <p:spPr/>
        <p:txBody>
          <a:bodyPr/>
          <a:lstStyle/>
          <a:p>
            <a:fld id="{5CE5F624-DD5C-304D-B845-4CA850FA0F7C}" type="slidenum">
              <a:rPr lang="en-US" smtClean="0"/>
              <a:t>4</a:t>
            </a:fld>
            <a:endParaRPr lang="en-US" dirty="0"/>
          </a:p>
        </p:txBody>
      </p:sp>
    </p:spTree>
    <p:extLst>
      <p:ext uri="{BB962C8B-B14F-4D97-AF65-F5344CB8AC3E}">
        <p14:creationId xmlns:p14="http://schemas.microsoft.com/office/powerpoint/2010/main" val="745510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US" sz="1100" i="0" dirty="0">
              <a:latin typeface="+mn-lt"/>
            </a:endParaRPr>
          </a:p>
        </p:txBody>
      </p:sp>
      <p:sp>
        <p:nvSpPr>
          <p:cNvPr id="4" name="Slide Number Placeholder 3"/>
          <p:cNvSpPr>
            <a:spLocks noGrp="1"/>
          </p:cNvSpPr>
          <p:nvPr>
            <p:ph type="sldNum" sz="quarter" idx="5"/>
          </p:nvPr>
        </p:nvSpPr>
        <p:spPr/>
        <p:txBody>
          <a:bodyPr/>
          <a:lstStyle/>
          <a:p>
            <a:fld id="{5CE5F624-DD5C-304D-B845-4CA850FA0F7C}" type="slidenum">
              <a:rPr lang="en-US" smtClean="0"/>
              <a:t>5</a:t>
            </a:fld>
            <a:endParaRPr lang="en-US" dirty="0"/>
          </a:p>
        </p:txBody>
      </p:sp>
    </p:spTree>
    <p:extLst>
      <p:ext uri="{BB962C8B-B14F-4D97-AF65-F5344CB8AC3E}">
        <p14:creationId xmlns:p14="http://schemas.microsoft.com/office/powerpoint/2010/main" val="1096117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lang="en-US" sz="1100" dirty="0">
              <a:latin typeface="+mn-lt"/>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5"/>
          </p:nvPr>
        </p:nvSpPr>
        <p:spPr/>
        <p:txBody>
          <a:bodyPr/>
          <a:lstStyle/>
          <a:p>
            <a:fld id="{5CE5F624-DD5C-304D-B845-4CA850FA0F7C}" type="slidenum">
              <a:rPr lang="en-US" smtClean="0"/>
              <a:t>6</a:t>
            </a:fld>
            <a:endParaRPr lang="en-US" dirty="0"/>
          </a:p>
        </p:txBody>
      </p:sp>
    </p:spTree>
    <p:extLst>
      <p:ext uri="{BB962C8B-B14F-4D97-AF65-F5344CB8AC3E}">
        <p14:creationId xmlns:p14="http://schemas.microsoft.com/office/powerpoint/2010/main" val="2345194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lang="en-US" sz="1100" dirty="0"/>
          </a:p>
        </p:txBody>
      </p:sp>
      <p:sp>
        <p:nvSpPr>
          <p:cNvPr id="4" name="Slide Number Placeholder 3"/>
          <p:cNvSpPr>
            <a:spLocks noGrp="1"/>
          </p:cNvSpPr>
          <p:nvPr>
            <p:ph type="sldNum" sz="quarter" idx="5"/>
          </p:nvPr>
        </p:nvSpPr>
        <p:spPr/>
        <p:txBody>
          <a:bodyPr/>
          <a:lstStyle/>
          <a:p>
            <a:fld id="{5CE5F624-DD5C-304D-B845-4CA850FA0F7C}" type="slidenum">
              <a:rPr lang="en-US" smtClean="0"/>
              <a:t>7</a:t>
            </a:fld>
            <a:endParaRPr lang="en-US" dirty="0"/>
          </a:p>
        </p:txBody>
      </p:sp>
    </p:spTree>
    <p:extLst>
      <p:ext uri="{BB962C8B-B14F-4D97-AF65-F5344CB8AC3E}">
        <p14:creationId xmlns:p14="http://schemas.microsoft.com/office/powerpoint/2010/main" val="563070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lang="en-US" sz="1100" dirty="0"/>
          </a:p>
        </p:txBody>
      </p:sp>
      <p:sp>
        <p:nvSpPr>
          <p:cNvPr id="4" name="Slide Number Placeholder 3"/>
          <p:cNvSpPr>
            <a:spLocks noGrp="1"/>
          </p:cNvSpPr>
          <p:nvPr>
            <p:ph type="sldNum" sz="quarter" idx="5"/>
          </p:nvPr>
        </p:nvSpPr>
        <p:spPr/>
        <p:txBody>
          <a:bodyPr/>
          <a:lstStyle/>
          <a:p>
            <a:fld id="{5CE5F624-DD5C-304D-B845-4CA850FA0F7C}" type="slidenum">
              <a:rPr lang="en-US" smtClean="0"/>
              <a:t>8</a:t>
            </a:fld>
            <a:endParaRPr lang="en-US" dirty="0"/>
          </a:p>
        </p:txBody>
      </p:sp>
    </p:spTree>
    <p:extLst>
      <p:ext uri="{BB962C8B-B14F-4D97-AF65-F5344CB8AC3E}">
        <p14:creationId xmlns:p14="http://schemas.microsoft.com/office/powerpoint/2010/main" val="3705031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5CE5F624-DD5C-304D-B845-4CA850FA0F7C}" type="slidenum">
              <a:rPr lang="en-US" smtClean="0"/>
              <a:t>9</a:t>
            </a:fld>
            <a:endParaRPr lang="en-US" dirty="0"/>
          </a:p>
        </p:txBody>
      </p:sp>
    </p:spTree>
    <p:extLst>
      <p:ext uri="{BB962C8B-B14F-4D97-AF65-F5344CB8AC3E}">
        <p14:creationId xmlns:p14="http://schemas.microsoft.com/office/powerpoint/2010/main" val="431106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oleObject" Target="../embeddings/oleObject2.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w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BB293F-3223-4148-8FC0-4957EAA0B9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aphicFrame>
        <p:nvGraphicFramePr>
          <p:cNvPr id="12" name="Object 11">
            <a:extLst>
              <a:ext uri="{FF2B5EF4-FFF2-40B4-BE49-F238E27FC236}">
                <a16:creationId xmlns:a16="http://schemas.microsoft.com/office/drawing/2014/main" id="{80DEBD7B-5FA9-4992-A601-EB72CF549893}"/>
              </a:ext>
            </a:extLst>
          </p:cNvPr>
          <p:cNvGraphicFramePr>
            <a:graphicFrameLocks noChangeAspect="1"/>
          </p:cNvGraphicFramePr>
          <p:nvPr userDrawn="1"/>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spid="_x0000_s1143" name="Image" r:id="rId5" imgW="12600" imgH="9142560" progId="Photoshop.Image.17">
                  <p:embed/>
                </p:oleObj>
              </mc:Choice>
              <mc:Fallback>
                <p:oleObj name="Image" r:id="rId5" imgW="12600" imgH="9142560" progId="Photoshop.Image.17">
                  <p:embed/>
                  <p:pic>
                    <p:nvPicPr>
                      <p:cNvPr id="12" name="Object 11">
                        <a:extLst>
                          <a:ext uri="{FF2B5EF4-FFF2-40B4-BE49-F238E27FC236}">
                            <a16:creationId xmlns:a16="http://schemas.microsoft.com/office/drawing/2014/main" id="{80DEBD7B-5FA9-4992-A601-EB72CF549893}"/>
                          </a:ext>
                        </a:extLst>
                      </p:cNvPr>
                      <p:cNvPicPr/>
                      <p:nvPr/>
                    </p:nvPicPr>
                    <p:blipFill>
                      <a:blip r:embed="rId6"/>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120EA26-A6C6-4FDA-A6D6-DC0B8AAABE75}"/>
              </a:ext>
            </a:extLst>
          </p:cNvPr>
          <p:cNvGraphicFramePr>
            <a:graphicFrameLocks noChangeAspect="1"/>
          </p:cNvGraphicFramePr>
          <p:nvPr userDrawn="1"/>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spid="_x0000_s1144" name="Image" r:id="rId7" imgW="12600" imgH="9142560" progId="Photoshop.Image.17">
                  <p:embed/>
                </p:oleObj>
              </mc:Choice>
              <mc:Fallback>
                <p:oleObj name="Image" r:id="rId7" imgW="12600" imgH="9142560" progId="Photoshop.Image.17">
                  <p:embed/>
                  <p:pic>
                    <p:nvPicPr>
                      <p:cNvPr id="13" name="Object 12">
                        <a:extLst>
                          <a:ext uri="{FF2B5EF4-FFF2-40B4-BE49-F238E27FC236}">
                            <a16:creationId xmlns:a16="http://schemas.microsoft.com/office/drawing/2014/main" id="{7120EA26-A6C6-4FDA-A6D6-DC0B8AAABE75}"/>
                          </a:ext>
                        </a:extLst>
                      </p:cNvPr>
                      <p:cNvPicPr/>
                      <p:nvPr/>
                    </p:nvPicPr>
                    <p:blipFill>
                      <a:blip r:embed="rId6"/>
                      <a:stretch>
                        <a:fillRect/>
                      </a:stretch>
                    </p:blipFill>
                    <p:spPr>
                      <a:xfrm>
                        <a:off x="12186206" y="0"/>
                        <a:ext cx="9525" cy="6858000"/>
                      </a:xfrm>
                      <a:prstGeom prst="rect">
                        <a:avLst/>
                      </a:prstGeom>
                    </p:spPr>
                  </p:pic>
                </p:oleObj>
              </mc:Fallback>
            </mc:AlternateContent>
          </a:graphicData>
        </a:graphic>
      </p:graphicFrame>
      <p:sp>
        <p:nvSpPr>
          <p:cNvPr id="8" name="Footer Placeholder 4">
            <a:extLst>
              <a:ext uri="{FF2B5EF4-FFF2-40B4-BE49-F238E27FC236}">
                <a16:creationId xmlns:a16="http://schemas.microsoft.com/office/drawing/2014/main" id="{FC26AC82-D0B0-B344-AEB0-A73095601E6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10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2018 Amazon Web Services, Inc. or its Affiliates. All rights reserved. Amazon confidential.</a:t>
            </a:r>
          </a:p>
        </p:txBody>
      </p:sp>
    </p:spTree>
    <p:custDataLst>
      <p:tags r:id="rId2"/>
    </p:custDataLst>
    <p:extLst>
      <p:ext uri="{BB962C8B-B14F-4D97-AF65-F5344CB8AC3E}">
        <p14:creationId xmlns:p14="http://schemas.microsoft.com/office/powerpoint/2010/main" val="2967180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EF8435-E29E-D44E-B393-2A2597CA3C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8" name="Footer Placeholder 4">
            <a:extLst>
              <a:ext uri="{FF2B5EF4-FFF2-40B4-BE49-F238E27FC236}">
                <a16:creationId xmlns:a16="http://schemas.microsoft.com/office/drawing/2014/main" id="{05B072B9-D7D2-5945-9DEC-714400D3CADD}"/>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10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2018 Amazon Web Services, Inc. or its Affiliates. All rights reserved. Amazon confidential.</a:t>
            </a:r>
          </a:p>
        </p:txBody>
      </p:sp>
    </p:spTree>
    <p:extLst>
      <p:ext uri="{BB962C8B-B14F-4D97-AF65-F5344CB8AC3E}">
        <p14:creationId xmlns:p14="http://schemas.microsoft.com/office/powerpoint/2010/main" val="1335910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7A4752-9394-EF43-8785-993072B75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5" name="Footer Placeholder 4">
            <a:extLst>
              <a:ext uri="{FF2B5EF4-FFF2-40B4-BE49-F238E27FC236}">
                <a16:creationId xmlns:a16="http://schemas.microsoft.com/office/drawing/2014/main" id="{5C4AD109-F517-6C47-BC28-4FE5CA6F7906}"/>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10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2018 Amazon Web Services, Inc. or its Affiliates. All rights reserved. Amazon confidential.</a:t>
            </a:r>
          </a:p>
        </p:txBody>
      </p:sp>
    </p:spTree>
    <p:extLst>
      <p:ext uri="{BB962C8B-B14F-4D97-AF65-F5344CB8AC3E}">
        <p14:creationId xmlns:p14="http://schemas.microsoft.com/office/powerpoint/2010/main" val="77021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00D1B8-786D-A14A-BC8F-1CD55F6A16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730" y="-2237"/>
            <a:ext cx="12221730"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hasCustomPrompt="1"/>
          </p:nvPr>
        </p:nvSpPr>
        <p:spPr>
          <a:xfrm>
            <a:off x="238539" y="1440305"/>
            <a:ext cx="11352570" cy="4913308"/>
          </a:xfrm>
        </p:spPr>
        <p:txBody>
          <a:bodyPr/>
          <a:lstStyle>
            <a:lvl1pPr marL="457200" indent="-457200">
              <a:buFontTx/>
              <a:buBlip>
                <a:blip r:embed="rId4"/>
              </a:buBlip>
              <a:defRPr b="0" i="0">
                <a:solidFill>
                  <a:schemeClr val="tx1"/>
                </a:solidFill>
                <a:latin typeface="Amazon Ember Light" charset="0"/>
                <a:ea typeface="Amazon Ember Light" charset="0"/>
                <a:cs typeface="Amazon Ember Light" charset="0"/>
              </a:defRPr>
            </a:lvl1pPr>
            <a:lvl2pPr marL="974725" indent="-457200">
              <a:buFontTx/>
              <a:buBlip>
                <a:blip r:embed="rId4"/>
              </a:buBlip>
              <a:defRPr b="0" i="0">
                <a:solidFill>
                  <a:schemeClr val="tx1"/>
                </a:solidFill>
                <a:latin typeface="Amazon Ember Light" charset="0"/>
                <a:ea typeface="Amazon Ember Light" charset="0"/>
                <a:cs typeface="Amazon Ember Light" charset="0"/>
              </a:defRPr>
            </a:lvl2pPr>
            <a:lvl3pPr marL="1428750" indent="-4572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4">
            <a:extLst>
              <a:ext uri="{FF2B5EF4-FFF2-40B4-BE49-F238E27FC236}">
                <a16:creationId xmlns:a16="http://schemas.microsoft.com/office/drawing/2014/main" id="{3C1BA2EB-5B12-D94A-A5C6-4BBE3D931951}"/>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2018 Amazon Web Services, Inc. or its Affiliates. All rights reserved. Amazon confidential.</a:t>
            </a:r>
          </a:p>
        </p:txBody>
      </p:sp>
    </p:spTree>
    <p:custDataLst>
      <p:tags r:id="rId1"/>
    </p:custDataLst>
    <p:extLst>
      <p:ext uri="{BB962C8B-B14F-4D97-AF65-F5344CB8AC3E}">
        <p14:creationId xmlns:p14="http://schemas.microsoft.com/office/powerpoint/2010/main" val="2598830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A2D68D2-D08F-2241-94C9-53E6599FE3D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2106" name="Image" r:id="rId6" imgW="12600" imgH="9142560" progId="Photoshop.Image.17">
                  <p:embed/>
                </p:oleObj>
              </mc:Choice>
              <mc:Fallback>
                <p:oleObj name="Image" r:id="rId6" imgW="12600" imgH="9142560" progId="Photoshop.Image.17">
                  <p:embed/>
                  <p:pic>
                    <p:nvPicPr>
                      <p:cNvPr id="11" name="Object 10">
                        <a:extLst>
                          <a:ext uri="{FF2B5EF4-FFF2-40B4-BE49-F238E27FC236}">
                            <a16:creationId xmlns:a16="http://schemas.microsoft.com/office/drawing/2014/main" id="{203EF237-8DE6-4679-839B-F52D6B83D301}"/>
                          </a:ext>
                        </a:extLst>
                      </p:cNvPr>
                      <p:cNvPicPr/>
                      <p:nvPr/>
                    </p:nvPicPr>
                    <p:blipFill>
                      <a:blip r:embed="rId7"/>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4"/>
          </p:nvPr>
        </p:nvSpPr>
        <p:spPr>
          <a:xfrm>
            <a:off x="238539" y="1440305"/>
            <a:ext cx="10515600"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33752B6E-1984-3444-8377-D318DD1D82AA}"/>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2018 Amazon Web Services, Inc. or its Affiliates. All rights reserved. Amazon confidential.</a:t>
            </a:r>
          </a:p>
        </p:txBody>
      </p:sp>
    </p:spTree>
    <p:custDataLst>
      <p:tags r:id="rId2"/>
    </p:custDataLst>
    <p:extLst>
      <p:ext uri="{BB962C8B-B14F-4D97-AF65-F5344CB8AC3E}">
        <p14:creationId xmlns:p14="http://schemas.microsoft.com/office/powerpoint/2010/main" val="20819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05441E-E90C-CE48-8E12-F97B5C039872}"/>
              </a:ext>
            </a:extLst>
          </p:cNvPr>
          <p:cNvPicPr>
            <a:picLocks noChangeAspect="1"/>
          </p:cNvPicPr>
          <p:nvPr userDrawn="1"/>
        </p:nvPicPr>
        <p:blipFill>
          <a:blip r:embed="rId2"/>
          <a:stretch>
            <a:fillRect/>
          </a:stretch>
        </p:blipFill>
        <p:spPr>
          <a:xfrm>
            <a:off x="2468" y="1"/>
            <a:ext cx="12187063" cy="6857998"/>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2954881"/>
            <a:ext cx="11353800" cy="474119"/>
          </a:xfrm>
        </p:spPr>
        <p:txBody>
          <a:bodyPr/>
          <a:lstStyle>
            <a:lvl1pPr>
              <a:defRPr>
                <a:solidFill>
                  <a:schemeClr val="bg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6F78623D-29A6-8842-B051-884AF11C193D}"/>
              </a:ext>
            </a:extLst>
          </p:cNvPr>
          <p:cNvSpPr>
            <a:spLocks noGrp="1"/>
          </p:cNvSpPr>
          <p:nvPr>
            <p:ph type="ftr" sz="quarter" idx="11"/>
          </p:nvPr>
        </p:nvSpPr>
        <p:spPr>
          <a:xfrm>
            <a:off x="419100" y="6356350"/>
            <a:ext cx="7121568" cy="365125"/>
          </a:xfrm>
        </p:spPr>
        <p:txBody>
          <a:bodyPr/>
          <a:lstStyle>
            <a:lvl1pPr>
              <a:defRPr>
                <a:solidFill>
                  <a:schemeClr val="bg1"/>
                </a:solidFill>
              </a:defRPr>
            </a:lvl1pPr>
          </a:lstStyle>
          <a:p>
            <a:r>
              <a:rPr lang="en-US" dirty="0"/>
              <a:t>© 2018 Amazon Web Services, Inc. or its Affiliates. All rights reserved. Amazon confidential.</a:t>
            </a:r>
          </a:p>
        </p:txBody>
      </p:sp>
      <p:sp>
        <p:nvSpPr>
          <p:cNvPr id="6" name="Slide Number Placeholder 5">
            <a:extLst>
              <a:ext uri="{FF2B5EF4-FFF2-40B4-BE49-F238E27FC236}">
                <a16:creationId xmlns:a16="http://schemas.microsoft.com/office/drawing/2014/main" id="{4A262CE2-4890-844F-9F42-6817B9C3FC3F}"/>
              </a:ext>
            </a:extLst>
          </p:cNvPr>
          <p:cNvSpPr>
            <a:spLocks noGrp="1"/>
          </p:cNvSpPr>
          <p:nvPr>
            <p:ph type="sldNum" sz="quarter" idx="12"/>
          </p:nvPr>
        </p:nvSpPr>
        <p:spPr>
          <a:xfrm>
            <a:off x="9029700" y="6356350"/>
            <a:ext cx="2743200" cy="365125"/>
          </a:xfrm>
        </p:spPr>
        <p:txBody>
          <a:bodyPr/>
          <a:lstStyle>
            <a:lvl1pPr>
              <a:defRPr>
                <a:solidFill>
                  <a:schemeClr val="bg1"/>
                </a:solidFill>
              </a:defRPr>
            </a:lvl1pPr>
          </a:lstStyle>
          <a:p>
            <a:fld id="{B6A95138-A96E-2F42-A959-2EFD44FE4AB7}" type="slidenum">
              <a:rPr lang="en-US" smtClean="0"/>
              <a:pPr/>
              <a:t>‹#›</a:t>
            </a:fld>
            <a:endParaRPr lang="en-US" dirty="0"/>
          </a:p>
        </p:txBody>
      </p:sp>
    </p:spTree>
    <p:extLst>
      <p:ext uri="{BB962C8B-B14F-4D97-AF65-F5344CB8AC3E}">
        <p14:creationId xmlns:p14="http://schemas.microsoft.com/office/powerpoint/2010/main" val="3976276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A7EB49-3B1F-FC47-870D-71A20620EE31}"/>
              </a:ext>
            </a:extLst>
          </p:cNvPr>
          <p:cNvPicPr>
            <a:picLocks noChangeAspect="1"/>
          </p:cNvPicPr>
          <p:nvPr userDrawn="1"/>
        </p:nvPicPr>
        <p:blipFill>
          <a:blip r:embed="rId2"/>
          <a:stretch>
            <a:fillRect/>
          </a:stretch>
        </p:blipFill>
        <p:spPr>
          <a:xfrm>
            <a:off x="2468" y="1"/>
            <a:ext cx="12187063" cy="6857998"/>
          </a:xfrm>
          <a:prstGeom prst="rect">
            <a:avLst/>
          </a:prstGeom>
        </p:spPr>
      </p:pic>
      <p:sp>
        <p:nvSpPr>
          <p:cNvPr id="5" name="Footer Placeholder 4">
            <a:extLst>
              <a:ext uri="{FF2B5EF4-FFF2-40B4-BE49-F238E27FC236}">
                <a16:creationId xmlns:a16="http://schemas.microsoft.com/office/drawing/2014/main" id="{779CFA07-23FF-FB4D-BB89-05E2E86225FC}"/>
              </a:ext>
            </a:extLst>
          </p:cNvPr>
          <p:cNvSpPr>
            <a:spLocks noGrp="1"/>
          </p:cNvSpPr>
          <p:nvPr>
            <p:ph type="ftr" sz="quarter" idx="11"/>
          </p:nvPr>
        </p:nvSpPr>
        <p:spPr>
          <a:xfrm>
            <a:off x="419100" y="6356350"/>
            <a:ext cx="7121568" cy="365125"/>
          </a:xfrm>
        </p:spPr>
        <p:txBody>
          <a:bodyPr/>
          <a:lstStyle/>
          <a:p>
            <a:r>
              <a:rPr lang="en-US" dirty="0"/>
              <a:t>© 2018 Amazon Web Services, Inc. or its Affiliates. All rights reserved. Amazon confidential.</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Tree>
    <p:extLst>
      <p:ext uri="{BB962C8B-B14F-4D97-AF65-F5344CB8AC3E}">
        <p14:creationId xmlns:p14="http://schemas.microsoft.com/office/powerpoint/2010/main" val="3394656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00D1B8-786D-A14A-BC8F-1CD55F6A16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730" y="-2237"/>
            <a:ext cx="12221730"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hasCustomPrompt="1"/>
          </p:nvPr>
        </p:nvSpPr>
        <p:spPr>
          <a:xfrm>
            <a:off x="238539" y="1440305"/>
            <a:ext cx="11352570" cy="4913308"/>
          </a:xfrm>
        </p:spPr>
        <p:txBody>
          <a:bodyPr/>
          <a:lstStyle>
            <a:lvl1pPr marL="457200" indent="-457200">
              <a:buFontTx/>
              <a:buBlip>
                <a:blip r:embed="rId4"/>
              </a:buBlip>
              <a:defRPr b="0" i="0">
                <a:solidFill>
                  <a:schemeClr val="tx1"/>
                </a:solidFill>
                <a:latin typeface="Amazon Ember Light" charset="0"/>
                <a:ea typeface="Amazon Ember Light" charset="0"/>
                <a:cs typeface="Amazon Ember Light" charset="0"/>
              </a:defRPr>
            </a:lvl1pPr>
            <a:lvl2pPr marL="974725" indent="-457200">
              <a:buFontTx/>
              <a:buBlip>
                <a:blip r:embed="rId4"/>
              </a:buBlip>
              <a:defRPr b="0" i="0">
                <a:solidFill>
                  <a:schemeClr val="tx1"/>
                </a:solidFill>
                <a:latin typeface="Amazon Ember Light" charset="0"/>
                <a:ea typeface="Amazon Ember Light" charset="0"/>
                <a:cs typeface="Amazon Ember Light" charset="0"/>
              </a:defRPr>
            </a:lvl2pPr>
            <a:lvl3pPr marL="1428750" indent="-4572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userDrawn="1"/>
        </p:nvSpPr>
        <p:spPr>
          <a:xfrm>
            <a:off x="251791" y="6480313"/>
            <a:ext cx="4108174" cy="246221"/>
          </a:xfrm>
          <a:prstGeom prst="rect">
            <a:avLst/>
          </a:prstGeom>
          <a:noFill/>
        </p:spPr>
        <p:txBody>
          <a:bodyPr wrap="square" rtlCol="0">
            <a:spAutoFit/>
          </a:bodyPr>
          <a:lstStyle/>
          <a:p>
            <a:r>
              <a:rPr lang="en-US" sz="10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3422713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7CA6CDC-6754-7F41-80F8-675EEA44006E}"/>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2018 Amazon Web Services, Inc. or its Affiliates. All rights reserved. Amazon confidential.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Tree>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56" r:id="rId6"/>
    <p:sldLayoutId id="2147483650" r:id="rId7"/>
    <p:sldLayoutId id="2147483662" r:id="rId8"/>
  </p:sldLayoutIdLst>
  <p:hf hdr="0" dt="0"/>
  <p:txStyles>
    <p:titleStyle>
      <a:lvl1pPr algn="l" defTabSz="914400" rtl="0" eaLnBrk="1" latinLnBrk="0" hangingPunct="1">
        <a:lnSpc>
          <a:spcPct val="90000"/>
        </a:lnSpc>
        <a:spcBef>
          <a:spcPct val="0"/>
        </a:spcBef>
        <a:buNone/>
        <a:defRPr sz="40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B037-CB3C-7D43-9CC0-0006D54FA255}"/>
              </a:ext>
            </a:extLst>
          </p:cNvPr>
          <p:cNvSpPr>
            <a:spLocks noGrp="1"/>
          </p:cNvSpPr>
          <p:nvPr>
            <p:ph type="ctrTitle"/>
          </p:nvPr>
        </p:nvSpPr>
        <p:spPr/>
        <p:txBody>
          <a:bodyPr/>
          <a:lstStyle/>
          <a:p>
            <a:r>
              <a:rPr lang="en-US" dirty="0"/>
              <a:t>Project 1 – Designing a Cloud Solution</a:t>
            </a:r>
          </a:p>
        </p:txBody>
      </p:sp>
      <p:sp>
        <p:nvSpPr>
          <p:cNvPr id="3" name="Subtitle 2">
            <a:extLst>
              <a:ext uri="{FF2B5EF4-FFF2-40B4-BE49-F238E27FC236}">
                <a16:creationId xmlns:a16="http://schemas.microsoft.com/office/drawing/2014/main" id="{AABF22C4-4CAB-F646-A6E4-1780B0B55B29}"/>
              </a:ext>
            </a:extLst>
          </p:cNvPr>
          <p:cNvSpPr>
            <a:spLocks noGrp="1"/>
          </p:cNvSpPr>
          <p:nvPr>
            <p:ph type="subTitle" idx="1"/>
          </p:nvPr>
        </p:nvSpPr>
        <p:spPr/>
        <p:txBody>
          <a:bodyPr/>
          <a:lstStyle/>
          <a:p>
            <a:r>
              <a:rPr lang="en-US" i="1" dirty="0"/>
              <a:t>A Medical Company </a:t>
            </a:r>
            <a:r>
              <a:rPr lang="en-US" dirty="0"/>
              <a:t>Startup</a:t>
            </a:r>
          </a:p>
        </p:txBody>
      </p:sp>
      <p:sp>
        <p:nvSpPr>
          <p:cNvPr id="4" name="Footer Placeholder 4">
            <a:extLst>
              <a:ext uri="{FF2B5EF4-FFF2-40B4-BE49-F238E27FC236}">
                <a16:creationId xmlns:a16="http://schemas.microsoft.com/office/drawing/2014/main" id="{2B56AB85-834E-5149-842F-B7919AD731D1}"/>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2018 Amazon Web Services, Inc. or its Affiliates. All rights reserved. Amazon confidential.</a:t>
            </a:r>
          </a:p>
        </p:txBody>
      </p:sp>
    </p:spTree>
    <p:extLst>
      <p:ext uri="{BB962C8B-B14F-4D97-AF65-F5344CB8AC3E}">
        <p14:creationId xmlns:p14="http://schemas.microsoft.com/office/powerpoint/2010/main" val="472869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38E3E456-D1EE-A44F-8270-FCD28AB068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546" y="2128083"/>
            <a:ext cx="4157472" cy="3960835"/>
          </a:xfrm>
          <a:prstGeom prst="rect">
            <a:avLst/>
          </a:prstGeom>
        </p:spPr>
      </p:pic>
      <p:sp>
        <p:nvSpPr>
          <p:cNvPr id="73" name="TextBox 72">
            <a:extLst>
              <a:ext uri="{FF2B5EF4-FFF2-40B4-BE49-F238E27FC236}">
                <a16:creationId xmlns:a16="http://schemas.microsoft.com/office/drawing/2014/main" id="{AFB2F8FB-D6EF-2246-912B-D69D72930F0C}"/>
              </a:ext>
            </a:extLst>
          </p:cNvPr>
          <p:cNvSpPr txBox="1"/>
          <p:nvPr/>
        </p:nvSpPr>
        <p:spPr>
          <a:xfrm>
            <a:off x="5043948" y="1990941"/>
            <a:ext cx="6956668" cy="1887696"/>
          </a:xfrm>
          <a:prstGeom prst="rect">
            <a:avLst/>
          </a:prstGeom>
          <a:solidFill>
            <a:schemeClr val="bg1">
              <a:alpha val="70000"/>
            </a:schemeClr>
          </a:solidFill>
        </p:spPr>
        <p:txBody>
          <a:bodyPr wrap="square" rtlCol="0">
            <a:spAutoFit/>
          </a:bodyPr>
          <a:lstStyle/>
          <a:p>
            <a:pPr marL="285750" indent="-285750">
              <a:spcBef>
                <a:spcPts val="1200"/>
              </a:spcBef>
              <a:spcAft>
                <a:spcPts val="1000"/>
              </a:spcAft>
              <a:buFont typeface="Wingdings" panose="05000000000000000000" pitchFamily="2" charset="2"/>
              <a:buChar char="q"/>
            </a:pPr>
            <a:r>
              <a:rPr lang="en-US" sz="2000" b="1" dirty="0"/>
              <a:t>CloudTrail</a:t>
            </a:r>
            <a:r>
              <a:rPr lang="en-US" sz="2000" dirty="0"/>
              <a:t> can be used for auditing</a:t>
            </a:r>
          </a:p>
          <a:p>
            <a:pPr marL="285750" indent="-285750">
              <a:spcBef>
                <a:spcPts val="1200"/>
              </a:spcBef>
              <a:spcAft>
                <a:spcPts val="1000"/>
              </a:spcAft>
              <a:buFont typeface="Wingdings" panose="05000000000000000000" pitchFamily="2" charset="2"/>
              <a:buChar char="q"/>
            </a:pPr>
            <a:r>
              <a:rPr lang="en-US" sz="2000" b="1" dirty="0"/>
              <a:t>CloudTrail</a:t>
            </a:r>
            <a:r>
              <a:rPr lang="en-US" sz="2000" dirty="0"/>
              <a:t> is a service that records web service that records API calls for your account and delivers log files to you.</a:t>
            </a:r>
          </a:p>
          <a:p>
            <a:pPr marL="285750" indent="-285750">
              <a:spcBef>
                <a:spcPts val="1200"/>
              </a:spcBef>
              <a:spcAft>
                <a:spcPts val="1000"/>
              </a:spcAft>
              <a:buFont typeface="Wingdings" panose="05000000000000000000" pitchFamily="2" charset="2"/>
              <a:buChar char="q"/>
            </a:pPr>
            <a:r>
              <a:rPr lang="en-US" sz="2000" dirty="0"/>
              <a:t>Amazon CloudWatch </a:t>
            </a:r>
          </a:p>
        </p:txBody>
      </p:sp>
      <p:sp>
        <p:nvSpPr>
          <p:cNvPr id="4" name="Slide Number Placeholder 3">
            <a:extLst>
              <a:ext uri="{FF2B5EF4-FFF2-40B4-BE49-F238E27FC236}">
                <a16:creationId xmlns:a16="http://schemas.microsoft.com/office/drawing/2014/main" id="{A061F05B-565C-BA4B-BA52-ABC5C4365DAC}"/>
              </a:ext>
            </a:extLst>
          </p:cNvPr>
          <p:cNvSpPr>
            <a:spLocks noGrp="1"/>
          </p:cNvSpPr>
          <p:nvPr>
            <p:ph type="sldNum" sz="quarter" idx="12"/>
          </p:nvPr>
        </p:nvSpPr>
        <p:spPr>
          <a:xfrm>
            <a:off x="9139428" y="6356350"/>
            <a:ext cx="2743200" cy="365125"/>
          </a:xfrm>
        </p:spPr>
        <p:txBody>
          <a:bodyPr/>
          <a:lstStyle/>
          <a:p>
            <a:fld id="{9FC43BFD-8FF7-A343-A8A6-E2338FCE8046}" type="slidenum">
              <a:rPr lang="en-US" smtClean="0"/>
              <a:pPr/>
              <a:t>10</a:t>
            </a:fld>
            <a:endParaRPr lang="en-US" dirty="0"/>
          </a:p>
        </p:txBody>
      </p:sp>
      <p:sp>
        <p:nvSpPr>
          <p:cNvPr id="38" name="Title 1">
            <a:extLst>
              <a:ext uri="{FF2B5EF4-FFF2-40B4-BE49-F238E27FC236}">
                <a16:creationId xmlns:a16="http://schemas.microsoft.com/office/drawing/2014/main" id="{9EE701C9-5F50-A547-B8BF-67376F96660F}"/>
              </a:ext>
            </a:extLst>
          </p:cNvPr>
          <p:cNvSpPr txBox="1">
            <a:spLocks/>
          </p:cNvSpPr>
          <p:nvPr/>
        </p:nvSpPr>
        <p:spPr>
          <a:xfrm>
            <a:off x="390939" y="382060"/>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3600" dirty="0"/>
              <a:t>Solution – Auditing</a:t>
            </a:r>
          </a:p>
        </p:txBody>
      </p:sp>
      <p:sp>
        <p:nvSpPr>
          <p:cNvPr id="72" name="TextBox 71">
            <a:extLst>
              <a:ext uri="{FF2B5EF4-FFF2-40B4-BE49-F238E27FC236}">
                <a16:creationId xmlns:a16="http://schemas.microsoft.com/office/drawing/2014/main" id="{5FB8E465-83C1-324F-9D63-F49C88B17626}"/>
              </a:ext>
            </a:extLst>
          </p:cNvPr>
          <p:cNvSpPr txBox="1"/>
          <p:nvPr/>
        </p:nvSpPr>
        <p:spPr>
          <a:xfrm>
            <a:off x="390937" y="1990941"/>
            <a:ext cx="4535023" cy="3539430"/>
          </a:xfrm>
          <a:prstGeom prst="rect">
            <a:avLst/>
          </a:prstGeom>
          <a:noFill/>
        </p:spPr>
        <p:txBody>
          <a:bodyPr wrap="squar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Administrators must be </a:t>
            </a:r>
            <a:r>
              <a:rPr lang="en-US" sz="2800" dirty="0">
                <a:solidFill>
                  <a:schemeClr val="accent2">
                    <a:lumMod val="75000"/>
                  </a:schemeClr>
                </a:solidFill>
                <a:latin typeface="Amazon Ember" panose="020B0603020204020204" pitchFamily="34" charset="0"/>
                <a:ea typeface="Amazon Ember" panose="020B0603020204020204" pitchFamily="34" charset="0"/>
                <a:cs typeface="Amazon Ember" panose="020B0603020204020204" pitchFamily="34" charset="0"/>
              </a:rPr>
              <a:t>able to track every AWS service related action </a:t>
            </a:r>
            <a:r>
              <a:rPr lang="en-US" sz="2800" dirty="0">
                <a:latin typeface="Amazon Ember" panose="020B0603020204020204" pitchFamily="34" charset="0"/>
                <a:ea typeface="Amazon Ember" panose="020B0603020204020204" pitchFamily="34" charset="0"/>
                <a:cs typeface="Amazon Ember" panose="020B0603020204020204" pitchFamily="34" charset="0"/>
              </a:rPr>
              <a:t>in the account.</a:t>
            </a:r>
          </a:p>
          <a:p>
            <a:endParaRPr lang="en-US" sz="2800" dirty="0">
              <a:latin typeface="Amazon Ember" panose="020B0603020204020204" pitchFamily="34" charset="0"/>
              <a:ea typeface="Amazon Ember" panose="020B0603020204020204" pitchFamily="34" charset="0"/>
              <a:cs typeface="Amazon Ember" panose="020B0603020204020204" pitchFamily="34" charset="0"/>
            </a:endParaRPr>
          </a:p>
          <a:p>
            <a:r>
              <a:rPr lang="en-US" sz="2800" dirty="0">
                <a:latin typeface="Amazon Ember" panose="020B0603020204020204" pitchFamily="34" charset="0"/>
                <a:ea typeface="Amazon Ember" panose="020B0603020204020204" pitchFamily="34" charset="0"/>
                <a:cs typeface="Amazon Ember" panose="020B0603020204020204" pitchFamily="34" charset="0"/>
              </a:rPr>
              <a:t>How can the these requirements be satisfied using AWS?</a:t>
            </a:r>
          </a:p>
        </p:txBody>
      </p:sp>
    </p:spTree>
    <p:extLst>
      <p:ext uri="{BB962C8B-B14F-4D97-AF65-F5344CB8AC3E}">
        <p14:creationId xmlns:p14="http://schemas.microsoft.com/office/powerpoint/2010/main" val="1209581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9EE701C9-5F50-A547-B8BF-67376F96660F}"/>
              </a:ext>
            </a:extLst>
          </p:cNvPr>
          <p:cNvSpPr txBox="1">
            <a:spLocks/>
          </p:cNvSpPr>
          <p:nvPr/>
        </p:nvSpPr>
        <p:spPr>
          <a:xfrm>
            <a:off x="390939" y="382060"/>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3400" dirty="0"/>
              <a:t>Detailed Requirements – Network and Security</a:t>
            </a:r>
          </a:p>
        </p:txBody>
      </p:sp>
      <p:pic>
        <p:nvPicPr>
          <p:cNvPr id="36" name="Picture 35">
            <a:extLst>
              <a:ext uri="{FF2B5EF4-FFF2-40B4-BE49-F238E27FC236}">
                <a16:creationId xmlns:a16="http://schemas.microsoft.com/office/drawing/2014/main" id="{953E6E85-BF56-164D-B4FE-E19924DFC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0512" y="1389569"/>
            <a:ext cx="2562999" cy="2562999"/>
          </a:xfrm>
          <a:prstGeom prst="rect">
            <a:avLst/>
          </a:prstGeom>
        </p:spPr>
      </p:pic>
      <p:sp>
        <p:nvSpPr>
          <p:cNvPr id="40" name="Content Placeholder 2">
            <a:extLst>
              <a:ext uri="{FF2B5EF4-FFF2-40B4-BE49-F238E27FC236}">
                <a16:creationId xmlns:a16="http://schemas.microsoft.com/office/drawing/2014/main" id="{5A1DA734-E191-2C4F-B5A3-6139E6398E42}"/>
              </a:ext>
            </a:extLst>
          </p:cNvPr>
          <p:cNvSpPr>
            <a:spLocks noGrp="1" noChangeAspect="1"/>
          </p:cNvSpPr>
          <p:nvPr>
            <p:ph idx="1"/>
          </p:nvPr>
        </p:nvSpPr>
        <p:spPr>
          <a:xfrm>
            <a:off x="160020" y="1380904"/>
            <a:ext cx="10075361" cy="5214845"/>
          </a:xfrm>
          <a:solidFill>
            <a:schemeClr val="bg1">
              <a:alpha val="80000"/>
            </a:schemeClr>
          </a:solidFill>
        </p:spPr>
        <p:txBody>
          <a:bodyPr vert="horz" lIns="91440" tIns="45720" rIns="91440" bIns="45720" rtlCol="0">
            <a:noAutofit/>
          </a:bodyPr>
          <a:lstStyle/>
          <a:p>
            <a:pPr marL="0" lvl="1" indent="0">
              <a:spcBef>
                <a:spcPts val="600"/>
              </a:spcBef>
              <a:buNone/>
            </a:pPr>
            <a:r>
              <a:rPr lang="en-US" b="1" dirty="0">
                <a:latin typeface="Amazon Ember" panose="020B0603020204020204" pitchFamily="34" charset="0"/>
                <a:ea typeface="Amazon Ember" panose="020B0603020204020204" pitchFamily="34" charset="0"/>
                <a:cs typeface="Amazon Ember" panose="020B0603020204020204" pitchFamily="34" charset="0"/>
              </a:rPr>
              <a:t>The new architecture must </a:t>
            </a:r>
            <a:r>
              <a:rPr lang="en-US" b="1" dirty="0">
                <a:solidFill>
                  <a:schemeClr val="accent2">
                    <a:lumMod val="75000"/>
                  </a:schemeClr>
                </a:solidFill>
                <a:latin typeface="Amazon Ember" panose="020B0603020204020204" pitchFamily="34" charset="0"/>
                <a:ea typeface="Amazon Ember" panose="020B0603020204020204" pitchFamily="34" charset="0"/>
                <a:cs typeface="Amazon Ember" panose="020B0603020204020204" pitchFamily="34" charset="0"/>
              </a:rPr>
              <a:t>conform to AWS best practices </a:t>
            </a:r>
            <a:r>
              <a:rPr lang="en-US" b="1" dirty="0">
                <a:latin typeface="Amazon Ember" panose="020B0603020204020204" pitchFamily="34" charset="0"/>
                <a:ea typeface="Amazon Ember" panose="020B0603020204020204" pitchFamily="34" charset="0"/>
                <a:cs typeface="Amazon Ember" panose="020B0603020204020204" pitchFamily="34" charset="0"/>
              </a:rPr>
              <a:t>including:</a:t>
            </a:r>
          </a:p>
          <a:p>
            <a:pPr marL="342900" lvl="1" indent="-342900">
              <a:lnSpc>
                <a:spcPct val="110000"/>
              </a:lnSpc>
              <a:spcBef>
                <a:spcPts val="600"/>
              </a:spcBef>
            </a:pPr>
            <a:r>
              <a:rPr lang="en-US" sz="2000" dirty="0">
                <a:latin typeface="Amazon Ember" panose="020B0603020204020204" pitchFamily="34" charset="0"/>
                <a:ea typeface="Amazon Ember" panose="020B0603020204020204" pitchFamily="34" charset="0"/>
                <a:cs typeface="Amazon Ember" panose="020B0603020204020204" pitchFamily="34" charset="0"/>
              </a:rPr>
              <a:t>Achieve high availability for all tiers to reduce downtime.</a:t>
            </a:r>
          </a:p>
          <a:p>
            <a:pPr marL="342900" lvl="1" indent="-342900">
              <a:lnSpc>
                <a:spcPct val="110000"/>
              </a:lnSpc>
              <a:spcBef>
                <a:spcPts val="600"/>
              </a:spcBef>
            </a:pPr>
            <a:r>
              <a:rPr lang="en-US" sz="2000" dirty="0">
                <a:latin typeface="Amazon Ember" panose="020B0603020204020204" pitchFamily="34" charset="0"/>
                <a:ea typeface="Amazon Ember" panose="020B0603020204020204" pitchFamily="34" charset="0"/>
                <a:cs typeface="Amazon Ember" panose="020B0603020204020204" pitchFamily="34" charset="0"/>
              </a:rPr>
              <a:t>Control access to the application and limit public entry points. </a:t>
            </a:r>
            <a:r>
              <a:rPr lang="en-US" sz="2000" i="1" dirty="0">
                <a:latin typeface="Amazon Ember" panose="020B0603020204020204" pitchFamily="34" charset="0"/>
                <a:ea typeface="Amazon Ember" panose="020B0603020204020204" pitchFamily="34" charset="0"/>
                <a:cs typeface="Amazon Ember" panose="020B0603020204020204" pitchFamily="34" charset="0"/>
              </a:rPr>
              <a:t>Note</a:t>
            </a:r>
            <a:r>
              <a:rPr lang="en-US" sz="2000" dirty="0">
                <a:latin typeface="Amazon Ember" panose="020B0603020204020204" pitchFamily="34" charset="0"/>
                <a:ea typeface="Amazon Ember" panose="020B0603020204020204" pitchFamily="34" charset="0"/>
                <a:cs typeface="Amazon Ember" panose="020B0603020204020204" pitchFamily="34" charset="0"/>
              </a:rPr>
              <a:t>: There should be no external access to the application or database tiers.</a:t>
            </a:r>
          </a:p>
          <a:p>
            <a:pPr marL="342900" lvl="1" indent="-342900">
              <a:lnSpc>
                <a:spcPct val="110000"/>
              </a:lnSpc>
              <a:spcBef>
                <a:spcPts val="600"/>
              </a:spcBef>
            </a:pPr>
            <a:r>
              <a:rPr lang="en-US" sz="2000" dirty="0">
                <a:latin typeface="Amazon Ember" panose="020B0603020204020204" pitchFamily="34" charset="0"/>
                <a:ea typeface="Amazon Ember" panose="020B0603020204020204" pitchFamily="34" charset="0"/>
                <a:cs typeface="Amazon Ember" panose="020B0603020204020204" pitchFamily="34" charset="0"/>
              </a:rPr>
              <a:t>Minimize IP address usage to reduce the attach surface.</a:t>
            </a:r>
          </a:p>
          <a:p>
            <a:pPr marL="342900" lvl="1" indent="-342900">
              <a:lnSpc>
                <a:spcPct val="110000"/>
              </a:lnSpc>
              <a:spcBef>
                <a:spcPts val="600"/>
              </a:spcBef>
            </a:pPr>
            <a:r>
              <a:rPr lang="en-US" sz="2000" dirty="0">
                <a:latin typeface="Amazon Ember" panose="020B0603020204020204" pitchFamily="34" charset="0"/>
                <a:ea typeface="Amazon Ember" panose="020B0603020204020204" pitchFamily="34" charset="0"/>
                <a:cs typeface="Amazon Ember" panose="020B0603020204020204" pitchFamily="34" charset="0"/>
              </a:rPr>
              <a:t>Maintain separate networks for </a:t>
            </a:r>
            <a:r>
              <a:rPr lang="en-US" sz="2000" i="1" dirty="0">
                <a:latin typeface="Amazon Ember" panose="020B0603020204020204" pitchFamily="34" charset="0"/>
                <a:ea typeface="Amazon Ember" panose="020B0603020204020204" pitchFamily="34" charset="0"/>
                <a:cs typeface="Amazon Ember" panose="020B0603020204020204" pitchFamily="34" charset="0"/>
              </a:rPr>
              <a:t>A Medical Company’s </a:t>
            </a:r>
            <a:r>
              <a:rPr lang="en-US" sz="2000" dirty="0">
                <a:latin typeface="Amazon Ember" panose="020B0603020204020204" pitchFamily="34" charset="0"/>
                <a:ea typeface="Amazon Ember" panose="020B0603020204020204" pitchFamily="34" charset="0"/>
                <a:cs typeface="Amazon Ember" panose="020B0603020204020204" pitchFamily="34" charset="0"/>
              </a:rPr>
              <a:t>development/testing environment and the production environment.</a:t>
            </a:r>
          </a:p>
          <a:p>
            <a:pPr marL="342900" lvl="1" indent="-342900">
              <a:lnSpc>
                <a:spcPct val="110000"/>
              </a:lnSpc>
              <a:spcBef>
                <a:spcPts val="600"/>
              </a:spcBef>
            </a:pPr>
            <a:r>
              <a:rPr lang="en-US" sz="2000" dirty="0">
                <a:latin typeface="Amazon Ember" panose="020B0603020204020204" pitchFamily="34" charset="0"/>
                <a:ea typeface="Amazon Ember" panose="020B0603020204020204" pitchFamily="34" charset="0"/>
                <a:cs typeface="Amazon Ember" panose="020B0603020204020204" pitchFamily="34" charset="0"/>
              </a:rPr>
              <a:t>The web tier load balancer can receive requests from the Internet on port 443.</a:t>
            </a:r>
          </a:p>
          <a:p>
            <a:pPr marL="342900" lvl="1" indent="-342900">
              <a:lnSpc>
                <a:spcPct val="110000"/>
              </a:lnSpc>
              <a:spcBef>
                <a:spcPts val="600"/>
              </a:spcBef>
            </a:pPr>
            <a:r>
              <a:rPr lang="en-US" sz="2000" dirty="0">
                <a:latin typeface="Amazon Ember" panose="020B0603020204020204" pitchFamily="34" charset="0"/>
                <a:ea typeface="Amazon Ember" panose="020B0603020204020204" pitchFamily="34" charset="0"/>
                <a:cs typeface="Amazon Ember" panose="020B0603020204020204" pitchFamily="34" charset="0"/>
              </a:rPr>
              <a:t>Web tier servers can receive request from the web tier load balancer only on port 443.</a:t>
            </a:r>
          </a:p>
          <a:p>
            <a:pPr marL="342900" lvl="1" indent="-342900">
              <a:lnSpc>
                <a:spcPct val="110000"/>
              </a:lnSpc>
              <a:spcBef>
                <a:spcPts val="600"/>
              </a:spcBef>
            </a:pPr>
            <a:r>
              <a:rPr lang="en-US" sz="2000" dirty="0">
                <a:latin typeface="Amazon Ember" panose="020B0603020204020204" pitchFamily="34" charset="0"/>
                <a:ea typeface="Amazon Ember" panose="020B0603020204020204" pitchFamily="34" charset="0"/>
                <a:cs typeface="Amazon Ember" panose="020B0603020204020204" pitchFamily="34" charset="0"/>
              </a:rPr>
              <a:t>The Application Load Balancer can receive requests from the application tier load balancer only on port 443.</a:t>
            </a:r>
          </a:p>
          <a:p>
            <a:pPr marL="342900" lvl="1" indent="-342900">
              <a:lnSpc>
                <a:spcPct val="110000"/>
              </a:lnSpc>
              <a:spcBef>
                <a:spcPts val="600"/>
              </a:spcBef>
            </a:pPr>
            <a:r>
              <a:rPr lang="en-US" sz="2000" dirty="0">
                <a:latin typeface="Amazon Ember" panose="020B0603020204020204" pitchFamily="34" charset="0"/>
                <a:ea typeface="Amazon Ember" panose="020B0603020204020204" pitchFamily="34" charset="0"/>
                <a:cs typeface="Amazon Ember" panose="020B0603020204020204" pitchFamily="34" charset="0"/>
              </a:rPr>
              <a:t>Database servers can receive requests from application servers only on port 433.</a:t>
            </a:r>
          </a:p>
          <a:p>
            <a:pPr marL="342900" lvl="1" indent="-342900">
              <a:lnSpc>
                <a:spcPct val="110000"/>
              </a:lnSpc>
              <a:spcBef>
                <a:spcPts val="600"/>
              </a:spcBef>
            </a:pPr>
            <a:endParaRPr lang="en-US" dirty="0"/>
          </a:p>
        </p:txBody>
      </p:sp>
    </p:spTree>
    <p:extLst>
      <p:ext uri="{BB962C8B-B14F-4D97-AF65-F5344CB8AC3E}">
        <p14:creationId xmlns:p14="http://schemas.microsoft.com/office/powerpoint/2010/main" val="2889462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61F05B-565C-BA4B-BA52-ABC5C4365DAC}"/>
              </a:ext>
            </a:extLst>
          </p:cNvPr>
          <p:cNvSpPr>
            <a:spLocks noGrp="1"/>
          </p:cNvSpPr>
          <p:nvPr>
            <p:ph type="sldNum" sz="quarter" idx="12"/>
          </p:nvPr>
        </p:nvSpPr>
        <p:spPr>
          <a:xfrm>
            <a:off x="9139428" y="6356350"/>
            <a:ext cx="2743200" cy="365125"/>
          </a:xfrm>
        </p:spPr>
        <p:txBody>
          <a:bodyPr/>
          <a:lstStyle/>
          <a:p>
            <a:fld id="{9FC43BFD-8FF7-A343-A8A6-E2338FCE8046}" type="slidenum">
              <a:rPr lang="en-US" smtClean="0"/>
              <a:pPr/>
              <a:t>12</a:t>
            </a:fld>
            <a:endParaRPr lang="en-US" dirty="0"/>
          </a:p>
        </p:txBody>
      </p:sp>
      <p:sp>
        <p:nvSpPr>
          <p:cNvPr id="38" name="Title 1">
            <a:extLst>
              <a:ext uri="{FF2B5EF4-FFF2-40B4-BE49-F238E27FC236}">
                <a16:creationId xmlns:a16="http://schemas.microsoft.com/office/drawing/2014/main" id="{9EE701C9-5F50-A547-B8BF-67376F96660F}"/>
              </a:ext>
            </a:extLst>
          </p:cNvPr>
          <p:cNvSpPr txBox="1">
            <a:spLocks/>
          </p:cNvSpPr>
          <p:nvPr/>
        </p:nvSpPr>
        <p:spPr>
          <a:xfrm>
            <a:off x="390939" y="382060"/>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3600" dirty="0"/>
              <a:t>Solution – Network and Security</a:t>
            </a:r>
          </a:p>
        </p:txBody>
      </p:sp>
      <p:sp>
        <p:nvSpPr>
          <p:cNvPr id="36" name="TextBox 35">
            <a:extLst>
              <a:ext uri="{FF2B5EF4-FFF2-40B4-BE49-F238E27FC236}">
                <a16:creationId xmlns:a16="http://schemas.microsoft.com/office/drawing/2014/main" id="{59A9BD1E-5F5B-554F-8A04-3509DF036B48}"/>
              </a:ext>
            </a:extLst>
          </p:cNvPr>
          <p:cNvSpPr txBox="1"/>
          <p:nvPr/>
        </p:nvSpPr>
        <p:spPr>
          <a:xfrm>
            <a:off x="419100" y="1423837"/>
            <a:ext cx="10267950" cy="461665"/>
          </a:xfrm>
          <a:prstGeom prst="rect">
            <a:avLst/>
          </a:prstGeom>
          <a:noFill/>
        </p:spPr>
        <p:txBody>
          <a:bodyPr wrap="square" rtlCol="0">
            <a:spAutoFit/>
          </a:bodyPr>
          <a:lstStyle/>
          <a:p>
            <a:r>
              <a:rPr lang="en-US" sz="2400" dirty="0"/>
              <a:t>Use this chart to document the VPC solution.</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aphicFrame>
        <p:nvGraphicFramePr>
          <p:cNvPr id="7" name="Table 6">
            <a:extLst>
              <a:ext uri="{FF2B5EF4-FFF2-40B4-BE49-F238E27FC236}">
                <a16:creationId xmlns:a16="http://schemas.microsoft.com/office/drawing/2014/main" id="{83D88855-059E-3545-8204-105FFF6C2576}"/>
              </a:ext>
            </a:extLst>
          </p:cNvPr>
          <p:cNvGraphicFramePr>
            <a:graphicFrameLocks noGrp="1"/>
          </p:cNvGraphicFramePr>
          <p:nvPr>
            <p:extLst>
              <p:ext uri="{D42A27DB-BD31-4B8C-83A1-F6EECF244321}">
                <p14:modId xmlns:p14="http://schemas.microsoft.com/office/powerpoint/2010/main" val="593843537"/>
              </p:ext>
            </p:extLst>
          </p:nvPr>
        </p:nvGraphicFramePr>
        <p:xfrm>
          <a:off x="502270" y="2030827"/>
          <a:ext cx="10439401" cy="4023360"/>
        </p:xfrm>
        <a:graphic>
          <a:graphicData uri="http://schemas.openxmlformats.org/drawingml/2006/table">
            <a:tbl>
              <a:tblPr firstRow="1" bandRow="1"/>
              <a:tblGrid>
                <a:gridCol w="893242">
                  <a:extLst>
                    <a:ext uri="{9D8B030D-6E8A-4147-A177-3AD203B41FA5}">
                      <a16:colId xmlns:a16="http://schemas.microsoft.com/office/drawing/2014/main" val="20000"/>
                    </a:ext>
                  </a:extLst>
                </a:gridCol>
                <a:gridCol w="2444632">
                  <a:extLst>
                    <a:ext uri="{9D8B030D-6E8A-4147-A177-3AD203B41FA5}">
                      <a16:colId xmlns:a16="http://schemas.microsoft.com/office/drawing/2014/main" val="20001"/>
                    </a:ext>
                  </a:extLst>
                </a:gridCol>
                <a:gridCol w="2531550">
                  <a:extLst>
                    <a:ext uri="{9D8B030D-6E8A-4147-A177-3AD203B41FA5}">
                      <a16:colId xmlns:a16="http://schemas.microsoft.com/office/drawing/2014/main" val="20002"/>
                    </a:ext>
                  </a:extLst>
                </a:gridCol>
                <a:gridCol w="1679487">
                  <a:extLst>
                    <a:ext uri="{9D8B030D-6E8A-4147-A177-3AD203B41FA5}">
                      <a16:colId xmlns:a16="http://schemas.microsoft.com/office/drawing/2014/main" val="20003"/>
                    </a:ext>
                  </a:extLst>
                </a:gridCol>
                <a:gridCol w="1338146">
                  <a:extLst>
                    <a:ext uri="{9D8B030D-6E8A-4147-A177-3AD203B41FA5}">
                      <a16:colId xmlns:a16="http://schemas.microsoft.com/office/drawing/2014/main" val="20004"/>
                    </a:ext>
                  </a:extLst>
                </a:gridCol>
                <a:gridCol w="1552344">
                  <a:extLst>
                    <a:ext uri="{9D8B030D-6E8A-4147-A177-3AD203B41FA5}">
                      <a16:colId xmlns:a16="http://schemas.microsoft.com/office/drawing/2014/main" val="20005"/>
                    </a:ext>
                  </a:extLst>
                </a:gridCol>
              </a:tblGrid>
              <a:tr h="195066">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8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VPC</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algn="ctr"/>
                      <a:r>
                        <a:rPr lang="en-US" sz="28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Region</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Purpose</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8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Subnets</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AZs</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algn="ctr"/>
                      <a:r>
                        <a:rPr lang="en-US" sz="28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CIDR</a:t>
                      </a:r>
                      <a:r>
                        <a:rPr lang="en-US" sz="2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Range</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338577">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ctr" defTabSz="914400" rtl="0" eaLnBrk="1" latinLnBrk="0" hangingPunct="1"/>
                      <a:r>
                        <a:rPr lang="en-US" sz="2800" b="1" u="none"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marL="0" algn="ctr" defTabSz="457200" rtl="0" eaLnBrk="1" latinLnBrk="0" hangingPunct="1"/>
                      <a:r>
                        <a:rPr lang="en-US" sz="2800" u="none" kern="12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US East-1</a:t>
                      </a:r>
                    </a:p>
                    <a:p>
                      <a:pPr marL="0" algn="ctr" defTabSz="457200" rtl="0" eaLnBrk="1" latinLnBrk="0" hangingPunct="1"/>
                      <a:r>
                        <a:rPr lang="en-US" sz="2800" u="none" kern="12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(N Virginia)</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l" defTabSz="457200" rtl="0" eaLnBrk="1" latinLnBrk="0" hangingPunct="1"/>
                      <a:r>
                        <a:rPr lang="en-US" sz="2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Hosting Application deployment</a:t>
                      </a:r>
                    </a:p>
                    <a:p>
                      <a:pPr marL="0" algn="l" defTabSz="457200" rtl="0" eaLnBrk="1" latinLnBrk="0" hangingPunct="1"/>
                      <a:r>
                        <a:rPr lang="en-US" sz="2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Infrastructure</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l" defTabSz="400050"/>
                      <a:r>
                        <a:rPr lang="en-US" sz="2800" dirty="0">
                          <a:latin typeface="Amazon Ember" panose="020B0603020204020204" pitchFamily="34" charset="0"/>
                          <a:ea typeface="Amazon Ember" panose="020B0603020204020204" pitchFamily="34" charset="0"/>
                          <a:cs typeface="Amazon Ember" panose="020B0603020204020204" pitchFamily="34" charset="0"/>
                        </a:rPr>
                        <a:t>Public Subnet -1,2,3</a:t>
                      </a:r>
                    </a:p>
                    <a:p>
                      <a:pPr algn="l" defTabSz="400050"/>
                      <a:r>
                        <a:rPr lang="en-US" sz="2800" dirty="0">
                          <a:latin typeface="Amazon Ember" panose="020B0603020204020204" pitchFamily="34" charset="0"/>
                          <a:ea typeface="Amazon Ember" panose="020B0603020204020204" pitchFamily="34" charset="0"/>
                          <a:cs typeface="Amazon Ember" panose="020B0603020204020204" pitchFamily="34" charset="0"/>
                        </a:rPr>
                        <a:t>Private subnet - 1,2,3</a:t>
                      </a:r>
                    </a:p>
                  </a:txBody>
                  <a:tcPr marR="18288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r"/>
                      <a:r>
                        <a:rPr lang="en-US" sz="2800" dirty="0">
                          <a:latin typeface="Amazon Ember" panose="020B0603020204020204" pitchFamily="34" charset="0"/>
                          <a:ea typeface="Amazon Ember" panose="020B0603020204020204" pitchFamily="34" charset="0"/>
                          <a:cs typeface="Amazon Ember" panose="020B0603020204020204" pitchFamily="34" charset="0"/>
                        </a:rPr>
                        <a:t>Us-</a:t>
                      </a:r>
                    </a:p>
                    <a:p>
                      <a:pPr algn="r"/>
                      <a:r>
                        <a:rPr lang="en-US" sz="2800" dirty="0">
                          <a:latin typeface="Amazon Ember" panose="020B0603020204020204" pitchFamily="34" charset="0"/>
                          <a:ea typeface="Amazon Ember" panose="020B0603020204020204" pitchFamily="34" charset="0"/>
                          <a:cs typeface="Amazon Ember" panose="020B0603020204020204" pitchFamily="34" charset="0"/>
                        </a:rPr>
                        <a:t>East1-a</a:t>
                      </a:r>
                    </a:p>
                    <a:p>
                      <a:pPr algn="r"/>
                      <a:r>
                        <a:rPr lang="en-US" sz="2800" dirty="0">
                          <a:latin typeface="Amazon Ember" panose="020B0603020204020204" pitchFamily="34" charset="0"/>
                          <a:ea typeface="Amazon Ember" panose="020B0603020204020204" pitchFamily="34" charset="0"/>
                          <a:cs typeface="Amazon Ember" panose="020B0603020204020204" pitchFamily="34" charset="0"/>
                        </a:rPr>
                        <a:t>Us-</a:t>
                      </a:r>
                    </a:p>
                    <a:p>
                      <a:pPr algn="r"/>
                      <a:r>
                        <a:rPr lang="en-US" sz="2800" dirty="0">
                          <a:latin typeface="Amazon Ember" panose="020B0603020204020204" pitchFamily="34" charset="0"/>
                          <a:ea typeface="Amazon Ember" panose="020B0603020204020204" pitchFamily="34" charset="0"/>
                          <a:cs typeface="Amazon Ember" panose="020B0603020204020204" pitchFamily="34" charset="0"/>
                        </a:rPr>
                        <a:t>East1-b</a:t>
                      </a:r>
                    </a:p>
                    <a:p>
                      <a:pPr algn="r"/>
                      <a:r>
                        <a:rPr lang="en-US" sz="2800" dirty="0">
                          <a:latin typeface="Amazon Ember" panose="020B0603020204020204" pitchFamily="34" charset="0"/>
                          <a:ea typeface="Amazon Ember" panose="020B0603020204020204" pitchFamily="34" charset="0"/>
                          <a:cs typeface="Amazon Ember" panose="020B0603020204020204" pitchFamily="34" charset="0"/>
                        </a:rPr>
                        <a:t>Us-East1-c</a:t>
                      </a:r>
                    </a:p>
                  </a:txBody>
                  <a:tcPr marR="18288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p>
                      <a:pPr algn="r"/>
                      <a:r>
                        <a:rPr lang="en-US" sz="2800" dirty="0">
                          <a:latin typeface="Amazon Ember" panose="020B0603020204020204" pitchFamily="34" charset="0"/>
                          <a:ea typeface="Amazon Ember" panose="020B0603020204020204" pitchFamily="34" charset="0"/>
                          <a:cs typeface="Amazon Ember" panose="020B0603020204020204" pitchFamily="34" charset="0"/>
                        </a:rPr>
                        <a:t>172.30.</a:t>
                      </a:r>
                    </a:p>
                    <a:p>
                      <a:pPr algn="r"/>
                      <a:r>
                        <a:rPr lang="en-US" sz="2800" dirty="0">
                          <a:latin typeface="Amazon Ember" panose="020B0603020204020204" pitchFamily="34" charset="0"/>
                          <a:ea typeface="Amazon Ember" panose="020B0603020204020204" pitchFamily="34" charset="0"/>
                          <a:cs typeface="Amazon Ember" panose="020B0603020204020204" pitchFamily="34" charset="0"/>
                        </a:rPr>
                        <a:t>32.0/20</a:t>
                      </a:r>
                    </a:p>
                  </a:txBody>
                  <a:tcPr marR="182880">
                    <a:lnL w="12700" cmpd="sng">
                      <a:solidFill>
                        <a:sysClr val="windowText" lastClr="000000"/>
                      </a:solidFill>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25428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61F05B-565C-BA4B-BA52-ABC5C4365DAC}"/>
              </a:ext>
            </a:extLst>
          </p:cNvPr>
          <p:cNvSpPr>
            <a:spLocks noGrp="1"/>
          </p:cNvSpPr>
          <p:nvPr>
            <p:ph type="sldNum" sz="quarter" idx="12"/>
          </p:nvPr>
        </p:nvSpPr>
        <p:spPr>
          <a:xfrm>
            <a:off x="9139428" y="6356350"/>
            <a:ext cx="2743200" cy="365125"/>
          </a:xfrm>
        </p:spPr>
        <p:txBody>
          <a:bodyPr/>
          <a:lstStyle/>
          <a:p>
            <a:fld id="{9FC43BFD-8FF7-A343-A8A6-E2338FCE8046}" type="slidenum">
              <a:rPr lang="en-US" smtClean="0"/>
              <a:pPr/>
              <a:t>13</a:t>
            </a:fld>
            <a:endParaRPr lang="en-US" dirty="0"/>
          </a:p>
        </p:txBody>
      </p:sp>
      <p:sp>
        <p:nvSpPr>
          <p:cNvPr id="38" name="Title 1">
            <a:extLst>
              <a:ext uri="{FF2B5EF4-FFF2-40B4-BE49-F238E27FC236}">
                <a16:creationId xmlns:a16="http://schemas.microsoft.com/office/drawing/2014/main" id="{9EE701C9-5F50-A547-B8BF-67376F96660F}"/>
              </a:ext>
            </a:extLst>
          </p:cNvPr>
          <p:cNvSpPr txBox="1">
            <a:spLocks/>
          </p:cNvSpPr>
          <p:nvPr/>
        </p:nvSpPr>
        <p:spPr>
          <a:xfrm>
            <a:off x="390939" y="382060"/>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3600" dirty="0"/>
              <a:t>Solution – Network and Security</a:t>
            </a:r>
          </a:p>
        </p:txBody>
      </p:sp>
      <p:sp>
        <p:nvSpPr>
          <p:cNvPr id="36" name="TextBox 35">
            <a:extLst>
              <a:ext uri="{FF2B5EF4-FFF2-40B4-BE49-F238E27FC236}">
                <a16:creationId xmlns:a16="http://schemas.microsoft.com/office/drawing/2014/main" id="{59A9BD1E-5F5B-554F-8A04-3509DF036B48}"/>
              </a:ext>
            </a:extLst>
          </p:cNvPr>
          <p:cNvSpPr txBox="1"/>
          <p:nvPr/>
        </p:nvSpPr>
        <p:spPr>
          <a:xfrm>
            <a:off x="419100" y="1423837"/>
            <a:ext cx="10267950" cy="461665"/>
          </a:xfrm>
          <a:prstGeom prst="rect">
            <a:avLst/>
          </a:prstGeom>
          <a:noFill/>
        </p:spPr>
        <p:txBody>
          <a:bodyPr wrap="square" rtlCol="0">
            <a:spAutoFit/>
          </a:bodyPr>
          <a:lstStyle/>
          <a:p>
            <a:r>
              <a:rPr lang="en-US" sz="2400" dirty="0"/>
              <a:t>Use this chart to document the DEV subnet solution.</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aphicFrame>
        <p:nvGraphicFramePr>
          <p:cNvPr id="7" name="Table 6">
            <a:extLst>
              <a:ext uri="{FF2B5EF4-FFF2-40B4-BE49-F238E27FC236}">
                <a16:creationId xmlns:a16="http://schemas.microsoft.com/office/drawing/2014/main" id="{81895D36-AF6E-9E4D-BFEF-0C5C32612124}"/>
              </a:ext>
            </a:extLst>
          </p:cNvPr>
          <p:cNvGraphicFramePr>
            <a:graphicFrameLocks noGrp="1"/>
          </p:cNvGraphicFramePr>
          <p:nvPr>
            <p:extLst>
              <p:ext uri="{D42A27DB-BD31-4B8C-83A1-F6EECF244321}">
                <p14:modId xmlns:p14="http://schemas.microsoft.com/office/powerpoint/2010/main" val="2234724791"/>
              </p:ext>
            </p:extLst>
          </p:nvPr>
        </p:nvGraphicFramePr>
        <p:xfrm>
          <a:off x="537892" y="1885502"/>
          <a:ext cx="10413999" cy="3192333"/>
        </p:xfrm>
        <a:graphic>
          <a:graphicData uri="http://schemas.openxmlformats.org/drawingml/2006/table">
            <a:tbl>
              <a:tblPr firstRow="1" bandRow="1"/>
              <a:tblGrid>
                <a:gridCol w="1860573">
                  <a:extLst>
                    <a:ext uri="{9D8B030D-6E8A-4147-A177-3AD203B41FA5}">
                      <a16:colId xmlns:a16="http://schemas.microsoft.com/office/drawing/2014/main" val="20000"/>
                    </a:ext>
                  </a:extLst>
                </a:gridCol>
                <a:gridCol w="1108060">
                  <a:extLst>
                    <a:ext uri="{9D8B030D-6E8A-4147-A177-3AD203B41FA5}">
                      <a16:colId xmlns:a16="http://schemas.microsoft.com/office/drawing/2014/main" val="20001"/>
                    </a:ext>
                  </a:extLst>
                </a:gridCol>
                <a:gridCol w="3335486">
                  <a:extLst>
                    <a:ext uri="{9D8B030D-6E8A-4147-A177-3AD203B41FA5}">
                      <a16:colId xmlns:a16="http://schemas.microsoft.com/office/drawing/2014/main" val="20002"/>
                    </a:ext>
                  </a:extLst>
                </a:gridCol>
                <a:gridCol w="2054940">
                  <a:extLst>
                    <a:ext uri="{9D8B030D-6E8A-4147-A177-3AD203B41FA5}">
                      <a16:colId xmlns:a16="http://schemas.microsoft.com/office/drawing/2014/main" val="20003"/>
                    </a:ext>
                  </a:extLst>
                </a:gridCol>
                <a:gridCol w="2054940">
                  <a:extLst>
                    <a:ext uri="{9D8B030D-6E8A-4147-A177-3AD203B41FA5}">
                      <a16:colId xmlns:a16="http://schemas.microsoft.com/office/drawing/2014/main" val="20004"/>
                    </a:ext>
                  </a:extLst>
                </a:gridCol>
              </a:tblGrid>
              <a:tr h="82498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2000" b="1"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Name</a:t>
                      </a:r>
                      <a:endPar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VPC</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2000" b="1"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b="1" u="non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Type</a:t>
                      </a:r>
                      <a:r>
                        <a:rPr lang="en-US" sz="2000" b="1"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(Public/private)</a:t>
                      </a:r>
                      <a:endPar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AZ</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algn="ctr"/>
                      <a:r>
                        <a:rPr lang="en-US" sz="20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Address</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394558">
                <a:tc>
                  <a:txBody>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Private subnet 1</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latin typeface="Amazon Ember" panose="020B0603020204020204" pitchFamily="34" charset="0"/>
                          <a:ea typeface="Amazon Ember" panose="020B0603020204020204" pitchFamily="34" charset="0"/>
                          <a:cs typeface="Amazon Ember" panose="020B0603020204020204" pitchFamily="34" charset="0"/>
                        </a:rPr>
                        <a:t>#1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u="none"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Private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us-east-1a</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172.30.33.0/24</a:t>
                      </a:r>
                    </a:p>
                  </a:txBody>
                  <a:tcP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455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Private subnet 2</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1800" dirty="0">
                          <a:latin typeface="Amazon Ember" panose="020B0603020204020204" pitchFamily="34" charset="0"/>
                          <a:ea typeface="Amazon Ember" panose="020B0603020204020204" pitchFamily="34" charset="0"/>
                          <a:cs typeface="Amazon Ember" panose="020B0603020204020204" pitchFamily="34" charset="0"/>
                        </a:rPr>
                        <a:t>#1</a:t>
                      </a:r>
                      <a:endPar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u="none"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Private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us-east-1b</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172.30.34.0/24</a:t>
                      </a:r>
                    </a:p>
                  </a:txBody>
                  <a:tcP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4558">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Private subnet 3</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dirty="0">
                          <a:latin typeface="Amazon Ember" panose="020B0603020204020204" pitchFamily="34" charset="0"/>
                          <a:ea typeface="Amazon Ember" panose="020B0603020204020204" pitchFamily="34" charset="0"/>
                          <a:cs typeface="Amazon Ember" panose="020B0603020204020204" pitchFamily="34" charset="0"/>
                        </a:rPr>
                        <a:t>#2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u="none"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Private</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us-east-1c</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172.30.44.0/24</a:t>
                      </a:r>
                    </a:p>
                  </a:txBody>
                  <a:tcP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4558">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Public subnet 1</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dirty="0">
                          <a:latin typeface="Amazon Ember" panose="020B0603020204020204" pitchFamily="34" charset="0"/>
                          <a:ea typeface="Amazon Ember" panose="020B0603020204020204" pitchFamily="34" charset="0"/>
                          <a:cs typeface="Amazon Ember" panose="020B0603020204020204" pitchFamily="34" charset="0"/>
                        </a:rPr>
                        <a:t>#1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Public</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us-east-1a</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172.30.38.0/24</a:t>
                      </a:r>
                    </a:p>
                  </a:txBody>
                  <a:tcP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945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Public subnet 2</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latin typeface="Amazon Ember" panose="020B0603020204020204" pitchFamily="34" charset="0"/>
                          <a:ea typeface="Amazon Ember" panose="020B0603020204020204" pitchFamily="34" charset="0"/>
                          <a:cs typeface="Amazon Ember" panose="020B0603020204020204" pitchFamily="34" charset="0"/>
                        </a:rPr>
                        <a:t>#1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Public</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us-east-1b</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172.30.39.0/24</a:t>
                      </a:r>
                    </a:p>
                  </a:txBody>
                  <a:tcP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945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Public subnet 3</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latin typeface="Amazon Ember" panose="020B0603020204020204" pitchFamily="34" charset="0"/>
                          <a:ea typeface="Amazon Ember" panose="020B0603020204020204" pitchFamily="34" charset="0"/>
                          <a:cs typeface="Amazon Ember" panose="020B0603020204020204" pitchFamily="34" charset="0"/>
                        </a:rPr>
                        <a:t>#2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Public</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us-east-1c</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172.30.48.0/24</a:t>
                      </a:r>
                    </a:p>
                  </a:txBody>
                  <a:tcP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1724359"/>
                  </a:ext>
                </a:extLst>
              </a:tr>
            </a:tbl>
          </a:graphicData>
        </a:graphic>
      </p:graphicFrame>
    </p:spTree>
    <p:extLst>
      <p:ext uri="{BB962C8B-B14F-4D97-AF65-F5344CB8AC3E}">
        <p14:creationId xmlns:p14="http://schemas.microsoft.com/office/powerpoint/2010/main" val="3794811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7994E-1811-D74F-A4FD-4434704D87BB}"/>
              </a:ext>
            </a:extLst>
          </p:cNvPr>
          <p:cNvSpPr>
            <a:spLocks noGrp="1"/>
          </p:cNvSpPr>
          <p:nvPr>
            <p:ph type="title"/>
          </p:nvPr>
        </p:nvSpPr>
        <p:spPr/>
        <p:txBody>
          <a:bodyPr>
            <a:normAutofit/>
          </a:bodyPr>
          <a:lstStyle/>
          <a:p>
            <a:r>
              <a:rPr lang="en-US" dirty="0"/>
              <a:t>Solution – Web and Application Tier</a:t>
            </a:r>
          </a:p>
        </p:txBody>
      </p:sp>
      <p:sp>
        <p:nvSpPr>
          <p:cNvPr id="4" name="Slide Number Placeholder 3">
            <a:extLst>
              <a:ext uri="{FF2B5EF4-FFF2-40B4-BE49-F238E27FC236}">
                <a16:creationId xmlns:a16="http://schemas.microsoft.com/office/drawing/2014/main" id="{A061F05B-565C-BA4B-BA52-ABC5C4365DAC}"/>
              </a:ext>
            </a:extLst>
          </p:cNvPr>
          <p:cNvSpPr>
            <a:spLocks noGrp="1"/>
          </p:cNvSpPr>
          <p:nvPr>
            <p:ph type="sldNum" sz="quarter" idx="12"/>
          </p:nvPr>
        </p:nvSpPr>
        <p:spPr>
          <a:xfrm>
            <a:off x="9341809" y="6408653"/>
            <a:ext cx="2216351" cy="312822"/>
          </a:xfrm>
        </p:spPr>
        <p:txBody>
          <a:bodyPr/>
          <a:lstStyle/>
          <a:p>
            <a:fld id="{9FC43BFD-8FF7-A343-A8A6-E2338FCE8046}" type="slidenum">
              <a:rPr lang="en-US" smtClean="0"/>
              <a:pPr/>
              <a:t>14</a:t>
            </a:fld>
            <a:endParaRPr lang="en-US" dirty="0"/>
          </a:p>
        </p:txBody>
      </p:sp>
      <p:sp>
        <p:nvSpPr>
          <p:cNvPr id="10" name="Right Arrow 9">
            <a:extLst>
              <a:ext uri="{FF2B5EF4-FFF2-40B4-BE49-F238E27FC236}">
                <a16:creationId xmlns:a16="http://schemas.microsoft.com/office/drawing/2014/main" id="{2485A920-D65D-2146-BA32-490915C99356}"/>
              </a:ext>
            </a:extLst>
          </p:cNvPr>
          <p:cNvSpPr/>
          <p:nvPr/>
        </p:nvSpPr>
        <p:spPr>
          <a:xfrm flipH="1">
            <a:off x="9146506" y="3643747"/>
            <a:ext cx="2446357" cy="1798481"/>
          </a:xfrm>
          <a:prstGeom prst="rightArrow">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8E3D524B-3D02-8649-9FA1-468FBB3E9C9E}"/>
              </a:ext>
            </a:extLst>
          </p:cNvPr>
          <p:cNvSpPr/>
          <p:nvPr/>
        </p:nvSpPr>
        <p:spPr>
          <a:xfrm>
            <a:off x="559645" y="1990298"/>
            <a:ext cx="2645047" cy="1836706"/>
          </a:xfrm>
          <a:prstGeom prst="rightArrow">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966495A2-8225-C847-8C73-B8F3923F77B5}"/>
              </a:ext>
            </a:extLst>
          </p:cNvPr>
          <p:cNvGrpSpPr/>
          <p:nvPr/>
        </p:nvGrpSpPr>
        <p:grpSpPr>
          <a:xfrm>
            <a:off x="4143857" y="2042719"/>
            <a:ext cx="4633004" cy="4624782"/>
            <a:chOff x="7468380" y="1221556"/>
            <a:chExt cx="4459538" cy="5436421"/>
          </a:xfrm>
        </p:grpSpPr>
        <p:cxnSp>
          <p:nvCxnSpPr>
            <p:cNvPr id="14" name="Straight Connector 13">
              <a:extLst>
                <a:ext uri="{FF2B5EF4-FFF2-40B4-BE49-F238E27FC236}">
                  <a16:creationId xmlns:a16="http://schemas.microsoft.com/office/drawing/2014/main" id="{B6084379-BC0A-D14C-937D-04B6F3B83393}"/>
                </a:ext>
              </a:extLst>
            </p:cNvPr>
            <p:cNvCxnSpPr>
              <a:cxnSpLocks/>
              <a:stCxn id="16" idx="1"/>
              <a:endCxn id="22" idx="0"/>
            </p:cNvCxnSpPr>
            <p:nvPr/>
          </p:nvCxnSpPr>
          <p:spPr>
            <a:xfrm flipH="1">
              <a:off x="8340178" y="1983542"/>
              <a:ext cx="1178984" cy="3628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1F21D99-EB00-194B-9563-89359C909BFF}"/>
                </a:ext>
              </a:extLst>
            </p:cNvPr>
            <p:cNvCxnSpPr>
              <a:cxnSpLocks/>
              <a:stCxn id="16" idx="3"/>
              <a:endCxn id="23" idx="0"/>
            </p:cNvCxnSpPr>
            <p:nvPr/>
          </p:nvCxnSpPr>
          <p:spPr>
            <a:xfrm>
              <a:off x="9947553" y="1983542"/>
              <a:ext cx="1159829" cy="3628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Amazon-Elastic-Load-Balacing.png">
              <a:extLst>
                <a:ext uri="{FF2B5EF4-FFF2-40B4-BE49-F238E27FC236}">
                  <a16:creationId xmlns:a16="http://schemas.microsoft.com/office/drawing/2014/main" id="{51279FB1-CBA6-3945-8CF4-1D19F8943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9162" y="1769347"/>
              <a:ext cx="428390" cy="428390"/>
            </a:xfrm>
            <a:prstGeom prst="rect">
              <a:avLst/>
            </a:prstGeom>
          </p:spPr>
        </p:pic>
        <p:sp>
          <p:nvSpPr>
            <p:cNvPr id="17" name="TextBox 16">
              <a:extLst>
                <a:ext uri="{FF2B5EF4-FFF2-40B4-BE49-F238E27FC236}">
                  <a16:creationId xmlns:a16="http://schemas.microsoft.com/office/drawing/2014/main" id="{9CD7E735-BE8A-194E-B713-8CD85FD84FF3}"/>
                </a:ext>
              </a:extLst>
            </p:cNvPr>
            <p:cNvSpPr txBox="1"/>
            <p:nvPr/>
          </p:nvSpPr>
          <p:spPr>
            <a:xfrm>
              <a:off x="7672807" y="3146356"/>
              <a:ext cx="1449771" cy="743916"/>
            </a:xfrm>
            <a:prstGeom prst="rect">
              <a:avLst/>
            </a:prstGeom>
            <a:noFill/>
          </p:spPr>
          <p:txBody>
            <a:bodyPr wrap="square" lIns="0" tIns="0" rIns="0" bIns="0" rtlCol="0">
              <a:spAutoFit/>
            </a:bodyPr>
            <a:lstStyle/>
            <a:p>
              <a:pPr algn="ctr"/>
              <a:r>
                <a:rPr lang="en-US" sz="1200" b="1" dirty="0">
                  <a:solidFill>
                    <a:srgbClr val="414042"/>
                  </a:solidFill>
                  <a:latin typeface="Amazon Ember" charset="0"/>
                  <a:cs typeface="Amazon Ember" charset="0"/>
                </a:rPr>
                <a:t>Web Tier –</a:t>
              </a:r>
            </a:p>
            <a:p>
              <a:pPr algn="ctr"/>
              <a:r>
                <a:rPr lang="en-US" sz="1200" b="1" dirty="0">
                  <a:solidFill>
                    <a:srgbClr val="414042"/>
                  </a:solidFill>
                  <a:latin typeface="Amazon Ember" charset="0"/>
                  <a:cs typeface="Amazon Ember" charset="0"/>
                </a:rPr>
                <a:t>2 CPUs,</a:t>
              </a:r>
            </a:p>
            <a:p>
              <a:pPr algn="ctr"/>
              <a:r>
                <a:rPr lang="en-US" sz="1200" b="1" dirty="0">
                  <a:solidFill>
                    <a:srgbClr val="414042"/>
                  </a:solidFill>
                  <a:latin typeface="Amazon Ember" charset="0"/>
                  <a:cs typeface="Amazon Ember" charset="0"/>
                </a:rPr>
                <a:t> 4-GB memory,</a:t>
              </a:r>
            </a:p>
            <a:p>
              <a:pPr algn="ctr"/>
              <a:r>
                <a:rPr lang="en-US" sz="1200" b="1" dirty="0">
                  <a:solidFill>
                    <a:srgbClr val="414042"/>
                  </a:solidFill>
                  <a:latin typeface="Amazon Ember" charset="0"/>
                  <a:cs typeface="Amazon Ember" charset="0"/>
                </a:rPr>
                <a:t>MS Windows</a:t>
              </a:r>
            </a:p>
          </p:txBody>
        </p:sp>
        <p:sp>
          <p:nvSpPr>
            <p:cNvPr id="18" name="TextBox 17">
              <a:extLst>
                <a:ext uri="{FF2B5EF4-FFF2-40B4-BE49-F238E27FC236}">
                  <a16:creationId xmlns:a16="http://schemas.microsoft.com/office/drawing/2014/main" id="{0A72B965-505D-9D4A-BF6C-3DD905B7B210}"/>
                </a:ext>
              </a:extLst>
            </p:cNvPr>
            <p:cNvSpPr txBox="1"/>
            <p:nvPr/>
          </p:nvSpPr>
          <p:spPr>
            <a:xfrm>
              <a:off x="10457315" y="3146356"/>
              <a:ext cx="1470600" cy="743916"/>
            </a:xfrm>
            <a:prstGeom prst="rect">
              <a:avLst/>
            </a:prstGeom>
            <a:noFill/>
          </p:spPr>
          <p:txBody>
            <a:bodyPr wrap="square" lIns="0" tIns="0" rIns="0" bIns="0" rtlCol="0">
              <a:spAutoFit/>
            </a:bodyPr>
            <a:lstStyle/>
            <a:p>
              <a:pPr algn="ctr"/>
              <a:r>
                <a:rPr lang="en-US" sz="1200" b="1" dirty="0">
                  <a:solidFill>
                    <a:srgbClr val="414042"/>
                  </a:solidFill>
                  <a:latin typeface="Amazon Ember" charset="0"/>
                  <a:cs typeface="Amazon Ember" charset="0"/>
                </a:rPr>
                <a:t>Web Tier – </a:t>
              </a:r>
            </a:p>
            <a:p>
              <a:pPr algn="ctr"/>
              <a:r>
                <a:rPr lang="en-US" sz="1200" b="1" dirty="0">
                  <a:solidFill>
                    <a:srgbClr val="414042"/>
                  </a:solidFill>
                  <a:latin typeface="Amazon Ember" charset="0"/>
                  <a:cs typeface="Amazon Ember" charset="0"/>
                </a:rPr>
                <a:t>2 CPUs,</a:t>
              </a:r>
            </a:p>
            <a:p>
              <a:pPr algn="ctr"/>
              <a:r>
                <a:rPr lang="en-US" sz="1200" b="1" dirty="0">
                  <a:solidFill>
                    <a:srgbClr val="414042"/>
                  </a:solidFill>
                  <a:latin typeface="Amazon Ember" charset="0"/>
                  <a:cs typeface="Amazon Ember" charset="0"/>
                </a:rPr>
                <a:t> 4-GB memory,</a:t>
              </a:r>
            </a:p>
            <a:p>
              <a:pPr algn="ctr"/>
              <a:r>
                <a:rPr lang="en-US" sz="1200" b="1" dirty="0">
                  <a:solidFill>
                    <a:srgbClr val="414042"/>
                  </a:solidFill>
                  <a:latin typeface="Amazon Ember" charset="0"/>
                  <a:cs typeface="Amazon Ember" charset="0"/>
                </a:rPr>
                <a:t>MS Windows</a:t>
              </a:r>
            </a:p>
          </p:txBody>
        </p:sp>
        <p:cxnSp>
          <p:nvCxnSpPr>
            <p:cNvPr id="19" name="Straight Connector 18">
              <a:extLst>
                <a:ext uri="{FF2B5EF4-FFF2-40B4-BE49-F238E27FC236}">
                  <a16:creationId xmlns:a16="http://schemas.microsoft.com/office/drawing/2014/main" id="{1E75901C-85CF-894C-9C4D-CD35AF8F84FA}"/>
                </a:ext>
              </a:extLst>
            </p:cNvPr>
            <p:cNvCxnSpPr>
              <a:cxnSpLocks/>
              <a:stCxn id="21" idx="1"/>
              <a:endCxn id="26" idx="0"/>
            </p:cNvCxnSpPr>
            <p:nvPr/>
          </p:nvCxnSpPr>
          <p:spPr>
            <a:xfrm flipH="1">
              <a:off x="8340180" y="3553768"/>
              <a:ext cx="1178982" cy="33668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CC57CD7-69C2-344D-A344-7CC4BA042C72}"/>
                </a:ext>
              </a:extLst>
            </p:cNvPr>
            <p:cNvCxnSpPr>
              <a:cxnSpLocks/>
              <a:stCxn id="21" idx="3"/>
              <a:endCxn id="27" idx="0"/>
            </p:cNvCxnSpPr>
            <p:nvPr/>
          </p:nvCxnSpPr>
          <p:spPr>
            <a:xfrm>
              <a:off x="9947553" y="3553768"/>
              <a:ext cx="1159831" cy="33668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1" name="Picture 20" descr="Amazon-Elastic-Load-Balacing.png">
              <a:extLst>
                <a:ext uri="{FF2B5EF4-FFF2-40B4-BE49-F238E27FC236}">
                  <a16:creationId xmlns:a16="http://schemas.microsoft.com/office/drawing/2014/main" id="{DCF83455-6D54-0A42-8250-BCB34D558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9162" y="3339572"/>
              <a:ext cx="428390" cy="428390"/>
            </a:xfrm>
            <a:prstGeom prst="rect">
              <a:avLst/>
            </a:prstGeom>
          </p:spPr>
        </p:pic>
        <p:pic>
          <p:nvPicPr>
            <p:cNvPr id="22" name="Picture 21">
              <a:extLst>
                <a:ext uri="{FF2B5EF4-FFF2-40B4-BE49-F238E27FC236}">
                  <a16:creationId xmlns:a16="http://schemas.microsoft.com/office/drawing/2014/main" id="{C6A19E09-CF77-A445-9694-EFB8DA657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5318" y="2346360"/>
              <a:ext cx="529721" cy="731520"/>
            </a:xfrm>
            <a:prstGeom prst="rect">
              <a:avLst/>
            </a:prstGeom>
          </p:spPr>
        </p:pic>
        <p:pic>
          <p:nvPicPr>
            <p:cNvPr id="23" name="Picture 22">
              <a:extLst>
                <a:ext uri="{FF2B5EF4-FFF2-40B4-BE49-F238E27FC236}">
                  <a16:creationId xmlns:a16="http://schemas.microsoft.com/office/drawing/2014/main" id="{172196B5-069C-F04F-9F9B-5D906A3541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521" y="2346360"/>
              <a:ext cx="529721" cy="731520"/>
            </a:xfrm>
            <a:prstGeom prst="rect">
              <a:avLst/>
            </a:prstGeom>
          </p:spPr>
        </p:pic>
        <p:sp>
          <p:nvSpPr>
            <p:cNvPr id="24" name="TextBox 23">
              <a:extLst>
                <a:ext uri="{FF2B5EF4-FFF2-40B4-BE49-F238E27FC236}">
                  <a16:creationId xmlns:a16="http://schemas.microsoft.com/office/drawing/2014/main" id="{C536A9D5-0C00-8344-A5A2-5350BB85E3D7}"/>
                </a:ext>
              </a:extLst>
            </p:cNvPr>
            <p:cNvSpPr txBox="1"/>
            <p:nvPr/>
          </p:nvSpPr>
          <p:spPr>
            <a:xfrm>
              <a:off x="7672810" y="4619011"/>
              <a:ext cx="1449771" cy="743916"/>
            </a:xfrm>
            <a:prstGeom prst="rect">
              <a:avLst/>
            </a:prstGeom>
            <a:noFill/>
          </p:spPr>
          <p:txBody>
            <a:bodyPr wrap="square" lIns="0" tIns="0" rIns="0" bIns="0" rtlCol="0">
              <a:spAutoFit/>
            </a:bodyPr>
            <a:lstStyle/>
            <a:p>
              <a:pPr algn="ctr"/>
              <a:r>
                <a:rPr lang="en-US" sz="1200" b="1" dirty="0">
                  <a:solidFill>
                    <a:srgbClr val="414042"/>
                  </a:solidFill>
                  <a:latin typeface="Amazon Ember" charset="0"/>
                  <a:cs typeface="Amazon Ember" charset="0"/>
                </a:rPr>
                <a:t>App Tier –</a:t>
              </a:r>
            </a:p>
            <a:p>
              <a:pPr algn="ctr"/>
              <a:r>
                <a:rPr lang="en-US" sz="1200" b="1" dirty="0">
                  <a:solidFill>
                    <a:srgbClr val="414042"/>
                  </a:solidFill>
                  <a:latin typeface="Amazon Ember" charset="0"/>
                  <a:cs typeface="Amazon Ember" charset="0"/>
                </a:rPr>
                <a:t>4 CPUs,</a:t>
              </a:r>
            </a:p>
            <a:p>
              <a:pPr algn="ctr"/>
              <a:r>
                <a:rPr lang="en-US" sz="1200" b="1" dirty="0">
                  <a:solidFill>
                    <a:srgbClr val="414042"/>
                  </a:solidFill>
                  <a:latin typeface="Amazon Ember" charset="0"/>
                  <a:cs typeface="Amazon Ember" charset="0"/>
                </a:rPr>
                <a:t> 16-GB memory,</a:t>
              </a:r>
            </a:p>
            <a:p>
              <a:pPr algn="ctr"/>
              <a:r>
                <a:rPr lang="en-US" sz="1200" b="1" dirty="0">
                  <a:solidFill>
                    <a:srgbClr val="414042"/>
                  </a:solidFill>
                  <a:latin typeface="Amazon Ember" charset="0"/>
                  <a:cs typeface="Amazon Ember" charset="0"/>
                </a:rPr>
                <a:t>MS Windows</a:t>
              </a:r>
            </a:p>
          </p:txBody>
        </p:sp>
        <p:sp>
          <p:nvSpPr>
            <p:cNvPr id="25" name="TextBox 24">
              <a:extLst>
                <a:ext uri="{FF2B5EF4-FFF2-40B4-BE49-F238E27FC236}">
                  <a16:creationId xmlns:a16="http://schemas.microsoft.com/office/drawing/2014/main" id="{6C72AA0C-4825-5640-A213-B487AF8FCD39}"/>
                </a:ext>
              </a:extLst>
            </p:cNvPr>
            <p:cNvSpPr txBox="1"/>
            <p:nvPr/>
          </p:nvSpPr>
          <p:spPr>
            <a:xfrm>
              <a:off x="10457318" y="4619011"/>
              <a:ext cx="1470600" cy="743916"/>
            </a:xfrm>
            <a:prstGeom prst="rect">
              <a:avLst/>
            </a:prstGeom>
            <a:noFill/>
          </p:spPr>
          <p:txBody>
            <a:bodyPr wrap="square" lIns="0" tIns="0" rIns="0" bIns="0" rtlCol="0">
              <a:spAutoFit/>
            </a:bodyPr>
            <a:lstStyle/>
            <a:p>
              <a:pPr algn="ctr"/>
              <a:r>
                <a:rPr lang="en-US" sz="1200" b="1" dirty="0">
                  <a:solidFill>
                    <a:srgbClr val="414042"/>
                  </a:solidFill>
                  <a:latin typeface="Amazon Ember" charset="0"/>
                  <a:cs typeface="Amazon Ember" charset="0"/>
                </a:rPr>
                <a:t>App Tier – </a:t>
              </a:r>
            </a:p>
            <a:p>
              <a:pPr algn="ctr"/>
              <a:r>
                <a:rPr lang="en-US" sz="1200" b="1" dirty="0">
                  <a:solidFill>
                    <a:srgbClr val="414042"/>
                  </a:solidFill>
                  <a:latin typeface="Amazon Ember" charset="0"/>
                  <a:cs typeface="Amazon Ember" charset="0"/>
                </a:rPr>
                <a:t>4 CPUs,</a:t>
              </a:r>
            </a:p>
            <a:p>
              <a:pPr algn="ctr"/>
              <a:r>
                <a:rPr lang="en-US" sz="1200" b="1" dirty="0">
                  <a:solidFill>
                    <a:srgbClr val="414042"/>
                  </a:solidFill>
                  <a:latin typeface="Amazon Ember" charset="0"/>
                  <a:cs typeface="Amazon Ember" charset="0"/>
                </a:rPr>
                <a:t> 16-GB memory,</a:t>
              </a:r>
            </a:p>
            <a:p>
              <a:pPr algn="ctr"/>
              <a:r>
                <a:rPr lang="en-US" sz="1200" b="1" dirty="0">
                  <a:solidFill>
                    <a:srgbClr val="414042"/>
                  </a:solidFill>
                  <a:latin typeface="Amazon Ember" charset="0"/>
                  <a:cs typeface="Amazon Ember" charset="0"/>
                </a:rPr>
                <a:t>MS Windows</a:t>
              </a:r>
            </a:p>
          </p:txBody>
        </p:sp>
        <p:pic>
          <p:nvPicPr>
            <p:cNvPr id="26" name="Picture 25">
              <a:extLst>
                <a:ext uri="{FF2B5EF4-FFF2-40B4-BE49-F238E27FC236}">
                  <a16:creationId xmlns:a16="http://schemas.microsoft.com/office/drawing/2014/main" id="{50ADBC89-FC32-454B-B7AA-EC926E716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5320" y="3890454"/>
              <a:ext cx="529721" cy="731520"/>
            </a:xfrm>
            <a:prstGeom prst="rect">
              <a:avLst/>
            </a:prstGeom>
          </p:spPr>
        </p:pic>
        <p:pic>
          <p:nvPicPr>
            <p:cNvPr id="27" name="Picture 26">
              <a:extLst>
                <a:ext uri="{FF2B5EF4-FFF2-40B4-BE49-F238E27FC236}">
                  <a16:creationId xmlns:a16="http://schemas.microsoft.com/office/drawing/2014/main" id="{2FC3B3C0-EC7A-FB49-A544-CE25F378E1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523" y="3890454"/>
              <a:ext cx="529721" cy="731520"/>
            </a:xfrm>
            <a:prstGeom prst="rect">
              <a:avLst/>
            </a:prstGeom>
          </p:spPr>
        </p:pic>
        <p:sp>
          <p:nvSpPr>
            <p:cNvPr id="28" name="TextBox 27">
              <a:extLst>
                <a:ext uri="{FF2B5EF4-FFF2-40B4-BE49-F238E27FC236}">
                  <a16:creationId xmlns:a16="http://schemas.microsoft.com/office/drawing/2014/main" id="{1A162936-2B07-7F47-9433-827B1EEB61BF}"/>
                </a:ext>
              </a:extLst>
            </p:cNvPr>
            <p:cNvSpPr txBox="1"/>
            <p:nvPr/>
          </p:nvSpPr>
          <p:spPr>
            <a:xfrm>
              <a:off x="7468380" y="5870501"/>
              <a:ext cx="4413075" cy="557937"/>
            </a:xfrm>
            <a:prstGeom prst="rect">
              <a:avLst/>
            </a:prstGeom>
            <a:noFill/>
          </p:spPr>
          <p:txBody>
            <a:bodyPr wrap="square" lIns="0" tIns="0" rIns="0" bIns="0" rtlCol="0">
              <a:spAutoFit/>
            </a:bodyPr>
            <a:lstStyle/>
            <a:p>
              <a:pPr algn="ctr"/>
              <a:r>
                <a:rPr lang="en-US" sz="1200" b="1" dirty="0">
                  <a:solidFill>
                    <a:srgbClr val="414042"/>
                  </a:solidFill>
                  <a:latin typeface="Amazon Ember" charset="0"/>
                  <a:cs typeface="Amazon Ember" charset="0"/>
                </a:rPr>
                <a:t>Database Tier –</a:t>
              </a:r>
            </a:p>
            <a:p>
              <a:pPr algn="ctr"/>
              <a:r>
                <a:rPr lang="en-US" sz="1200" b="1" dirty="0">
                  <a:solidFill>
                    <a:srgbClr val="414042"/>
                  </a:solidFill>
                  <a:latin typeface="Amazon Ember" charset="0"/>
                  <a:cs typeface="Amazon Ember" charset="0"/>
                </a:rPr>
                <a:t>8 CPUs, 32-GB memory, 5-TB storage,</a:t>
              </a:r>
            </a:p>
            <a:p>
              <a:pPr algn="ctr"/>
              <a:r>
                <a:rPr lang="en-US" sz="1200" b="1" dirty="0">
                  <a:solidFill>
                    <a:srgbClr val="414042"/>
                  </a:solidFill>
                  <a:latin typeface="Amazon Ember" charset="0"/>
                  <a:cs typeface="Amazon Ember" charset="0"/>
                </a:rPr>
                <a:t>MS Windows, SQL Server SE</a:t>
              </a:r>
            </a:p>
          </p:txBody>
        </p:sp>
        <p:pic>
          <p:nvPicPr>
            <p:cNvPr id="29" name="Picture 28">
              <a:extLst>
                <a:ext uri="{FF2B5EF4-FFF2-40B4-BE49-F238E27FC236}">
                  <a16:creationId xmlns:a16="http://schemas.microsoft.com/office/drawing/2014/main" id="{EED74433-983B-3345-A073-7DD0E4F65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0058" y="5032166"/>
              <a:ext cx="529721" cy="731520"/>
            </a:xfrm>
            <a:prstGeom prst="rect">
              <a:avLst/>
            </a:prstGeom>
          </p:spPr>
        </p:pic>
        <p:cxnSp>
          <p:nvCxnSpPr>
            <p:cNvPr id="30" name="Straight Connector 29">
              <a:extLst>
                <a:ext uri="{FF2B5EF4-FFF2-40B4-BE49-F238E27FC236}">
                  <a16:creationId xmlns:a16="http://schemas.microsoft.com/office/drawing/2014/main" id="{3FC1DD6A-A0A8-894B-BF88-2C64452422D7}"/>
                </a:ext>
              </a:extLst>
            </p:cNvPr>
            <p:cNvCxnSpPr>
              <a:cxnSpLocks/>
            </p:cNvCxnSpPr>
            <p:nvPr/>
          </p:nvCxnSpPr>
          <p:spPr>
            <a:xfrm flipH="1">
              <a:off x="8605038" y="4588118"/>
              <a:ext cx="2237482" cy="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504FAAC-8576-0340-A2D6-5D4739DEAD20}"/>
                </a:ext>
              </a:extLst>
            </p:cNvPr>
            <p:cNvCxnSpPr>
              <a:cxnSpLocks/>
              <a:stCxn id="29" idx="0"/>
            </p:cNvCxnSpPr>
            <p:nvPr/>
          </p:nvCxnSpPr>
          <p:spPr>
            <a:xfrm flipV="1">
              <a:off x="9674918" y="4584284"/>
              <a:ext cx="0" cy="44788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48AEB1D-4821-5A4D-8B34-452C9731E859}"/>
                </a:ext>
              </a:extLst>
            </p:cNvPr>
            <p:cNvCxnSpPr>
              <a:cxnSpLocks/>
            </p:cNvCxnSpPr>
            <p:nvPr/>
          </p:nvCxnSpPr>
          <p:spPr>
            <a:xfrm flipH="1">
              <a:off x="8605040" y="3077880"/>
              <a:ext cx="2237481"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5D0F57D2-F759-2E4C-8550-D69028CD6E23}"/>
                </a:ext>
              </a:extLst>
            </p:cNvPr>
            <p:cNvCxnSpPr>
              <a:cxnSpLocks/>
              <a:stCxn id="21" idx="0"/>
            </p:cNvCxnSpPr>
            <p:nvPr/>
          </p:nvCxnSpPr>
          <p:spPr>
            <a:xfrm flipV="1">
              <a:off x="9733357" y="3077880"/>
              <a:ext cx="0" cy="2616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A3B0AB24-0F06-D348-81A3-5C3C10C846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7723" y="1221556"/>
              <a:ext cx="502289" cy="496614"/>
            </a:xfrm>
            <a:prstGeom prst="rect">
              <a:avLst/>
            </a:prstGeom>
          </p:spPr>
        </p:pic>
        <p:sp>
          <p:nvSpPr>
            <p:cNvPr id="35" name="Rounded Rectangle 34">
              <a:extLst>
                <a:ext uri="{FF2B5EF4-FFF2-40B4-BE49-F238E27FC236}">
                  <a16:creationId xmlns:a16="http://schemas.microsoft.com/office/drawing/2014/main" id="{B0755147-427B-6142-88AB-1B0E1E505423}"/>
                </a:ext>
              </a:extLst>
            </p:cNvPr>
            <p:cNvSpPr/>
            <p:nvPr/>
          </p:nvSpPr>
          <p:spPr>
            <a:xfrm>
              <a:off x="7595113" y="1737515"/>
              <a:ext cx="4083839" cy="4920462"/>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Rectangle 35">
            <a:extLst>
              <a:ext uri="{FF2B5EF4-FFF2-40B4-BE49-F238E27FC236}">
                <a16:creationId xmlns:a16="http://schemas.microsoft.com/office/drawing/2014/main" id="{D847B968-79D0-EB4F-B491-09C6C984F6BA}"/>
              </a:ext>
            </a:extLst>
          </p:cNvPr>
          <p:cNvSpPr/>
          <p:nvPr/>
        </p:nvSpPr>
        <p:spPr>
          <a:xfrm>
            <a:off x="9142068" y="3632958"/>
            <a:ext cx="2735943" cy="2523768"/>
          </a:xfrm>
          <a:prstGeom prst="rect">
            <a:avLst/>
          </a:prstGeom>
          <a:solidFill>
            <a:schemeClr val="bg1">
              <a:alpha val="89000"/>
            </a:schemeClr>
          </a:solidFill>
        </p:spPr>
        <p:txBody>
          <a:bodyPr wrap="square">
            <a:spAutoFit/>
          </a:bodyPr>
          <a:lstStyle/>
          <a:p>
            <a:pPr marL="0" lvl="1"/>
            <a:r>
              <a:rPr lang="en-US" b="1" dirty="0">
                <a:solidFill>
                  <a:schemeClr val="accent2">
                    <a:lumMod val="75000"/>
                  </a:schemeClr>
                </a:solidFill>
                <a:latin typeface="Amazon Ember" panose="02000000000000000000" pitchFamily="2" charset="0"/>
                <a:ea typeface="Amazon Ember" panose="02000000000000000000" pitchFamily="2" charset="0"/>
                <a:cs typeface="Amazon Ember" panose="020B0603020204020204" pitchFamily="34" charset="0"/>
              </a:rPr>
              <a:t>Application Tier:</a:t>
            </a:r>
          </a:p>
          <a:p>
            <a:pPr marL="571500" lvl="2" indent="-342900">
              <a:buFont typeface="Arial" panose="020B0604020202020204" pitchFamily="34" charset="0"/>
              <a:buChar char="•"/>
            </a:pPr>
            <a:r>
              <a:rPr lang="en-US" sz="14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Two physical servers (Four CPUs / 16-GB memory)</a:t>
            </a:r>
          </a:p>
          <a:p>
            <a:pPr marL="571500" lvl="2" indent="-342900">
              <a:buFont typeface="Arial" panose="020B0604020202020204" pitchFamily="34" charset="0"/>
              <a:buChar char="•"/>
            </a:pPr>
            <a:r>
              <a:rPr lang="en-US" sz="14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Microsoft Windows 2016 Base with </a:t>
            </a:r>
            <a:r>
              <a:rPr lang="en-US" altLang="zh-CN" sz="14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Internet Information Services (IIS)</a:t>
            </a:r>
            <a:endParaRPr lang="en-US" sz="14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endParaRPr>
          </a:p>
          <a:p>
            <a:pPr marL="571500" lvl="2" indent="-342900">
              <a:buFont typeface="Arial" panose="020B0604020202020204" pitchFamily="34" charset="0"/>
              <a:buChar char="•"/>
            </a:pPr>
            <a:r>
              <a:rPr lang="en-US" sz="14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High Availability Proxy load balancer used to balance traffic between app servers</a:t>
            </a:r>
          </a:p>
        </p:txBody>
      </p:sp>
      <p:sp>
        <p:nvSpPr>
          <p:cNvPr id="37" name="Rectangle 36">
            <a:extLst>
              <a:ext uri="{FF2B5EF4-FFF2-40B4-BE49-F238E27FC236}">
                <a16:creationId xmlns:a16="http://schemas.microsoft.com/office/drawing/2014/main" id="{3A26D798-F9E2-2C48-A252-6E1327BDC20B}"/>
              </a:ext>
            </a:extLst>
          </p:cNvPr>
          <p:cNvSpPr/>
          <p:nvPr/>
        </p:nvSpPr>
        <p:spPr>
          <a:xfrm>
            <a:off x="471945" y="1740310"/>
            <a:ext cx="2733559" cy="3139321"/>
          </a:xfrm>
          <a:prstGeom prst="rect">
            <a:avLst/>
          </a:prstGeom>
          <a:solidFill>
            <a:schemeClr val="bg1">
              <a:alpha val="89000"/>
            </a:schemeClr>
          </a:solidFill>
        </p:spPr>
        <p:txBody>
          <a:bodyPr wrap="square">
            <a:spAutoFit/>
          </a:bodyPr>
          <a:lstStyle/>
          <a:p>
            <a:pPr marL="57150" lvl="1"/>
            <a:r>
              <a:rPr lang="en-US" b="1" dirty="0">
                <a:solidFill>
                  <a:schemeClr val="accent2">
                    <a:lumMod val="75000"/>
                  </a:schemeClr>
                </a:solidFill>
                <a:latin typeface="Amazon Ember" panose="02000000000000000000" pitchFamily="2" charset="0"/>
                <a:ea typeface="Amazon Ember" panose="02000000000000000000" pitchFamily="2" charset="0"/>
                <a:cs typeface="Amazon Ember" panose="020B0603020204020204" pitchFamily="34" charset="0"/>
              </a:rPr>
              <a:t>Web Tier:</a:t>
            </a:r>
          </a:p>
          <a:p>
            <a:pPr marL="571500" lvl="2" indent="-342900">
              <a:buFont typeface="Arial" panose="020B0604020202020204" pitchFamily="34" charset="0"/>
              <a:buChar char="•"/>
            </a:pPr>
            <a:r>
              <a:rPr lang="en-US" sz="15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Two physical servers (Two CPUs / 4-GB memory)</a:t>
            </a:r>
          </a:p>
          <a:p>
            <a:pPr marL="571500" lvl="2" indent="-342900">
              <a:buFont typeface="Arial" panose="020B0604020202020204" pitchFamily="34" charset="0"/>
              <a:buChar char="•"/>
            </a:pPr>
            <a:r>
              <a:rPr lang="en-US" sz="15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Microsoft Windows </a:t>
            </a:r>
            <a:r>
              <a:rPr lang="en-US" altLang="zh-CN" sz="15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2016</a:t>
            </a:r>
            <a:r>
              <a:rPr lang="zh-CN" altLang="en-US" sz="1500">
                <a:solidFill>
                  <a:schemeClr val="tx1">
                    <a:lumMod val="75000"/>
                    <a:lumOff val="25000"/>
                  </a:schemeClr>
                </a:solidFill>
                <a:latin typeface="Amazon Ember" panose="02000000000000000000" pitchFamily="2" charset="0"/>
                <a:cs typeface="Amazon Ember" panose="020B0603020204020204" pitchFamily="34" charset="0"/>
              </a:rPr>
              <a:t> </a:t>
            </a:r>
            <a:r>
              <a:rPr lang="en-US" altLang="zh-CN" sz="15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Base with Internet Information Services (IIS)</a:t>
            </a:r>
          </a:p>
          <a:p>
            <a:pPr marL="571500" lvl="2" indent="-342900">
              <a:buFont typeface="Arial" panose="020B0604020202020204" pitchFamily="34" charset="0"/>
              <a:buChar char="•"/>
            </a:pPr>
            <a:r>
              <a:rPr lang="en-US" sz="15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High Availability Proxy load balancer used to balance traffic between the web servers</a:t>
            </a:r>
          </a:p>
        </p:txBody>
      </p:sp>
      <p:sp>
        <p:nvSpPr>
          <p:cNvPr id="39" name="TextBox 38">
            <a:extLst>
              <a:ext uri="{FF2B5EF4-FFF2-40B4-BE49-F238E27FC236}">
                <a16:creationId xmlns:a16="http://schemas.microsoft.com/office/drawing/2014/main" id="{D1FCCA8D-C579-ED4E-9A6E-6157ABB7E02F}"/>
              </a:ext>
            </a:extLst>
          </p:cNvPr>
          <p:cNvSpPr txBox="1"/>
          <p:nvPr/>
        </p:nvSpPr>
        <p:spPr>
          <a:xfrm>
            <a:off x="2956167" y="1275800"/>
            <a:ext cx="6982315" cy="707886"/>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Identify the type, size, and justification for the instances you will use for the web and application tiers.</a:t>
            </a:r>
          </a:p>
        </p:txBody>
      </p:sp>
    </p:spTree>
    <p:extLst>
      <p:ext uri="{BB962C8B-B14F-4D97-AF65-F5344CB8AC3E}">
        <p14:creationId xmlns:p14="http://schemas.microsoft.com/office/powerpoint/2010/main" val="1762498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9EE701C9-5F50-A547-B8BF-67376F96660F}"/>
              </a:ext>
            </a:extLst>
          </p:cNvPr>
          <p:cNvSpPr txBox="1">
            <a:spLocks/>
          </p:cNvSpPr>
          <p:nvPr/>
        </p:nvSpPr>
        <p:spPr>
          <a:xfrm>
            <a:off x="390939" y="382060"/>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3200" dirty="0"/>
              <a:t>Detailed Requirements – Web and Application Tier</a:t>
            </a:r>
          </a:p>
        </p:txBody>
      </p:sp>
      <p:pic>
        <p:nvPicPr>
          <p:cNvPr id="36" name="Picture 35">
            <a:extLst>
              <a:ext uri="{FF2B5EF4-FFF2-40B4-BE49-F238E27FC236}">
                <a16:creationId xmlns:a16="http://schemas.microsoft.com/office/drawing/2014/main" id="{953E6E85-BF56-164D-B4FE-E19924DFC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0512" y="1389569"/>
            <a:ext cx="2562999" cy="2562999"/>
          </a:xfrm>
          <a:prstGeom prst="rect">
            <a:avLst/>
          </a:prstGeom>
        </p:spPr>
      </p:pic>
      <p:sp>
        <p:nvSpPr>
          <p:cNvPr id="7" name="Rectangle 6">
            <a:extLst>
              <a:ext uri="{FF2B5EF4-FFF2-40B4-BE49-F238E27FC236}">
                <a16:creationId xmlns:a16="http://schemas.microsoft.com/office/drawing/2014/main" id="{58D51A17-AECE-7B46-8792-D2A597BC2C0A}"/>
              </a:ext>
            </a:extLst>
          </p:cNvPr>
          <p:cNvSpPr/>
          <p:nvPr/>
        </p:nvSpPr>
        <p:spPr>
          <a:xfrm>
            <a:off x="-57150" y="1389569"/>
            <a:ext cx="10177096" cy="2831544"/>
          </a:xfrm>
          <a:prstGeom prst="rect">
            <a:avLst/>
          </a:prstGeom>
        </p:spPr>
        <p:txBody>
          <a:bodyPr wrap="square">
            <a:spAutoFit/>
          </a:bodyPr>
          <a:lstStyle/>
          <a:p>
            <a:pPr marL="456696" lvl="1">
              <a:spcBef>
                <a:spcPts val="1200"/>
              </a:spcBef>
            </a:pPr>
            <a:r>
              <a:rPr lang="en-US" sz="2800" b="1" dirty="0">
                <a:solidFill>
                  <a:schemeClr val="accent2">
                    <a:lumMod val="50000"/>
                  </a:schemeClr>
                </a:solidFill>
                <a:latin typeface="Amazon Ember" panose="020B0603020204020204" pitchFamily="34" charset="0"/>
                <a:ea typeface="Amazon Ember" panose="020B0603020204020204" pitchFamily="34" charset="0"/>
                <a:cs typeface="Amazon Ember" panose="020B0603020204020204" pitchFamily="34" charset="0"/>
              </a:rPr>
              <a:t>Instance Names:</a:t>
            </a:r>
          </a:p>
          <a:p>
            <a:pPr marL="1256295" lvl="2" indent="-342900">
              <a:spcBef>
                <a:spcPts val="1200"/>
              </a:spcBef>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All </a:t>
            </a:r>
            <a:r>
              <a:rPr lang="en-US" sz="2400" b="1" dirty="0">
                <a:latin typeface="Amazon Ember" panose="020B0603020204020204" pitchFamily="34" charset="0"/>
                <a:ea typeface="Amazon Ember" panose="020B0603020204020204" pitchFamily="34" charset="0"/>
                <a:cs typeface="Amazon Ember" panose="020B0603020204020204" pitchFamily="34" charset="0"/>
              </a:rPr>
              <a:t>web</a:t>
            </a:r>
            <a:r>
              <a:rPr lang="en-US" sz="2400" dirty="0">
                <a:latin typeface="Amazon Ember" panose="020B0603020204020204" pitchFamily="34" charset="0"/>
                <a:ea typeface="Amazon Ember" panose="020B0603020204020204" pitchFamily="34" charset="0"/>
                <a:cs typeface="Amazon Ember" panose="020B0603020204020204" pitchFamily="34" charset="0"/>
              </a:rPr>
              <a:t> tier instance names should be tagged as Key = Name and value = web-tier.</a:t>
            </a:r>
          </a:p>
          <a:p>
            <a:pPr marL="1256295" lvl="2" indent="-342900">
              <a:spcBef>
                <a:spcPts val="1200"/>
              </a:spcBef>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All </a:t>
            </a:r>
            <a:r>
              <a:rPr lang="en-US" sz="2400" b="1" dirty="0">
                <a:latin typeface="Amazon Ember" panose="020B0603020204020204" pitchFamily="34" charset="0"/>
                <a:ea typeface="Amazon Ember" panose="020B0603020204020204" pitchFamily="34" charset="0"/>
                <a:cs typeface="Amazon Ember" panose="020B0603020204020204" pitchFamily="34" charset="0"/>
              </a:rPr>
              <a:t>application</a:t>
            </a:r>
            <a:r>
              <a:rPr lang="en-US" sz="2400" dirty="0">
                <a:latin typeface="Amazon Ember" panose="020B0603020204020204" pitchFamily="34" charset="0"/>
                <a:ea typeface="Amazon Ember" panose="020B0603020204020204" pitchFamily="34" charset="0"/>
                <a:cs typeface="Amazon Ember" panose="020B0603020204020204" pitchFamily="34" charset="0"/>
              </a:rPr>
              <a:t> tier instance names should be tagged as Key = Name and value = app-tier.</a:t>
            </a:r>
          </a:p>
          <a:p>
            <a:pPr marL="456696" lvl="1">
              <a:spcBef>
                <a:spcPts val="1200"/>
              </a:spcBef>
            </a:pPr>
            <a:r>
              <a:rPr lang="en-US" sz="2400" dirty="0">
                <a:latin typeface="Amazon Ember" panose="020B0603020204020204" pitchFamily="34" charset="0"/>
                <a:ea typeface="Amazon Ember" panose="020B0603020204020204" pitchFamily="34" charset="0"/>
                <a:cs typeface="Amazon Ember" panose="020B0603020204020204" pitchFamily="34" charset="0"/>
              </a:rPr>
              <a:t>All instances in the application tier </a:t>
            </a:r>
            <a:r>
              <a:rPr lang="en-US" sz="2400" b="1" dirty="0">
                <a:latin typeface="Amazon Ember" panose="020B0603020204020204" pitchFamily="34" charset="0"/>
                <a:ea typeface="Amazon Ember" panose="020B0603020204020204" pitchFamily="34" charset="0"/>
                <a:cs typeface="Amazon Ember" panose="020B0603020204020204" pitchFamily="34" charset="0"/>
              </a:rPr>
              <a:t>must support EBS optimization</a:t>
            </a:r>
            <a:r>
              <a:rPr lang="en-US" sz="2400"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8" name="Rectangle 7">
            <a:extLst>
              <a:ext uri="{FF2B5EF4-FFF2-40B4-BE49-F238E27FC236}">
                <a16:creationId xmlns:a16="http://schemas.microsoft.com/office/drawing/2014/main" id="{9C5306F7-DFD3-4743-AF93-CEEDE6AFD54C}"/>
              </a:ext>
            </a:extLst>
          </p:cNvPr>
          <p:cNvSpPr/>
          <p:nvPr/>
        </p:nvSpPr>
        <p:spPr>
          <a:xfrm>
            <a:off x="419100" y="4509959"/>
            <a:ext cx="9772650" cy="1569660"/>
          </a:xfrm>
          <a:prstGeom prst="rect">
            <a:avLst/>
          </a:prstGeom>
        </p:spPr>
        <p:txBody>
          <a:bodyPr wrap="square">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Load balancers for web tier and application tier </a:t>
            </a:r>
            <a:r>
              <a:rPr lang="en-US" sz="2400" b="1" dirty="0">
                <a:latin typeface="Amazon Ember" panose="020B0603020204020204" pitchFamily="34" charset="0"/>
                <a:ea typeface="Amazon Ember" panose="020B0603020204020204" pitchFamily="34" charset="0"/>
                <a:cs typeface="Amazon Ember" panose="020B0603020204020204" pitchFamily="34" charset="0"/>
              </a:rPr>
              <a:t>must support: </a:t>
            </a:r>
          </a:p>
          <a:p>
            <a:pPr marL="342900" indent="-342900">
              <a:buFont typeface="Arial" panose="020B0604020202020204" pitchFamily="34" charset="0"/>
              <a:buChar char="•"/>
            </a:pPr>
            <a:r>
              <a:rPr lang="en-US" sz="2400" b="1" dirty="0">
                <a:latin typeface="Amazon Ember" panose="020B0603020204020204" pitchFamily="34" charset="0"/>
                <a:ea typeface="Amazon Ember" panose="020B0603020204020204" pitchFamily="34" charset="0"/>
                <a:cs typeface="Amazon Ember" panose="020B0603020204020204" pitchFamily="34" charset="0"/>
              </a:rPr>
              <a:t>HTTP</a:t>
            </a:r>
          </a:p>
          <a:p>
            <a:pPr marL="342900" indent="-342900">
              <a:buFont typeface="Arial" panose="020B0604020202020204" pitchFamily="34" charset="0"/>
              <a:buChar char="•"/>
            </a:pPr>
            <a:r>
              <a:rPr lang="en-US" sz="2400" b="1" dirty="0">
                <a:latin typeface="Amazon Ember" panose="020B0603020204020204" pitchFamily="34" charset="0"/>
                <a:ea typeface="Amazon Ember" panose="020B0603020204020204" pitchFamily="34" charset="0"/>
                <a:cs typeface="Amazon Ember" panose="020B0603020204020204" pitchFamily="34" charset="0"/>
              </a:rPr>
              <a:t>HTTPS </a:t>
            </a:r>
          </a:p>
          <a:p>
            <a:pPr marL="342900" indent="-342900">
              <a:buFont typeface="Arial" panose="020B0604020202020204" pitchFamily="34" charset="0"/>
              <a:buChar char="•"/>
            </a:pPr>
            <a:r>
              <a:rPr lang="en-US" sz="2400" b="1" dirty="0">
                <a:latin typeface="Amazon Ember" panose="020B0603020204020204" pitchFamily="34" charset="0"/>
                <a:ea typeface="Amazon Ember" panose="020B0603020204020204" pitchFamily="34" charset="0"/>
                <a:cs typeface="Amazon Ember" panose="020B0603020204020204" pitchFamily="34" charset="0"/>
              </a:rPr>
              <a:t>TCP protocols</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744689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9EE701C9-5F50-A547-B8BF-67376F96660F}"/>
              </a:ext>
            </a:extLst>
          </p:cNvPr>
          <p:cNvSpPr txBox="1">
            <a:spLocks/>
          </p:cNvSpPr>
          <p:nvPr/>
        </p:nvSpPr>
        <p:spPr>
          <a:xfrm>
            <a:off x="390939" y="382060"/>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3200" dirty="0"/>
              <a:t>Solution – Web and Application Tier</a:t>
            </a:r>
          </a:p>
        </p:txBody>
      </p:sp>
      <p:sp>
        <p:nvSpPr>
          <p:cNvPr id="9" name="TextBox 8">
            <a:extLst>
              <a:ext uri="{FF2B5EF4-FFF2-40B4-BE49-F238E27FC236}">
                <a16:creationId xmlns:a16="http://schemas.microsoft.com/office/drawing/2014/main" id="{A3A95510-1B1F-BE4F-B153-F5A3C1443E0C}"/>
              </a:ext>
            </a:extLst>
          </p:cNvPr>
          <p:cNvSpPr txBox="1"/>
          <p:nvPr/>
        </p:nvSpPr>
        <p:spPr>
          <a:xfrm>
            <a:off x="419099" y="5587479"/>
            <a:ext cx="6210300" cy="338554"/>
          </a:xfrm>
          <a:prstGeom prst="rect">
            <a:avLst/>
          </a:prstGeom>
          <a:noFill/>
        </p:spPr>
        <p:txBody>
          <a:bodyPr wrap="square" rtlCol="0">
            <a:spAutoFit/>
          </a:bodyPr>
          <a:lstStyle/>
          <a:p>
            <a:r>
              <a:rPr lang="en-US" sz="1600" dirty="0">
                <a:latin typeface="Amazon Ember" panose="02000000000000000000" pitchFamily="2" charset="0"/>
                <a:ea typeface="Amazon Ember" panose="02000000000000000000" pitchFamily="2" charset="0"/>
              </a:rPr>
              <a:t>* </a:t>
            </a:r>
            <a:r>
              <a:rPr lang="en-US" sz="1600" dirty="0">
                <a:solidFill>
                  <a:srgbClr val="474746"/>
                </a:solidFill>
                <a:latin typeface="Amazon Ember" panose="02000000000000000000" pitchFamily="2" charset="0"/>
                <a:ea typeface="Amazon Ember" panose="02000000000000000000" pitchFamily="2" charset="0"/>
              </a:rPr>
              <a:t>Tags</a:t>
            </a:r>
            <a:r>
              <a:rPr lang="en-US" sz="1600" dirty="0">
                <a:latin typeface="Amazon Ember" panose="02000000000000000000" pitchFamily="2" charset="0"/>
                <a:ea typeface="Amazon Ember" panose="02000000000000000000" pitchFamily="2" charset="0"/>
              </a:rPr>
              <a:t> must be configured as shown to meet the lab </a:t>
            </a:r>
            <a:r>
              <a:rPr lang="en-US" sz="1600" dirty="0">
                <a:solidFill>
                  <a:srgbClr val="474746"/>
                </a:solidFill>
                <a:latin typeface="Amazon Ember" panose="02000000000000000000" pitchFamily="2" charset="0"/>
                <a:ea typeface="Amazon Ember" panose="02000000000000000000" pitchFamily="2" charset="0"/>
              </a:rPr>
              <a:t>objectives</a:t>
            </a:r>
          </a:p>
        </p:txBody>
      </p:sp>
      <p:sp>
        <p:nvSpPr>
          <p:cNvPr id="10" name="TextBox 9">
            <a:extLst>
              <a:ext uri="{FF2B5EF4-FFF2-40B4-BE49-F238E27FC236}">
                <a16:creationId xmlns:a16="http://schemas.microsoft.com/office/drawing/2014/main" id="{1F207635-D289-B542-9AC7-A864C81C8338}"/>
              </a:ext>
            </a:extLst>
          </p:cNvPr>
          <p:cNvSpPr txBox="1"/>
          <p:nvPr/>
        </p:nvSpPr>
        <p:spPr>
          <a:xfrm>
            <a:off x="419100" y="1423837"/>
            <a:ext cx="11087100" cy="830997"/>
          </a:xfrm>
          <a:prstGeom prst="rect">
            <a:avLst/>
          </a:prstGeom>
          <a:noFill/>
        </p:spPr>
        <p:txBody>
          <a:bodyPr wrap="square" rtlCol="0">
            <a:spAutoFit/>
          </a:bodyPr>
          <a:lstStyle/>
          <a:p>
            <a:r>
              <a:rPr lang="en-US" sz="2400" dirty="0"/>
              <a:t>Use this chart to describe the type, size, and justification for the instances you will use for each tier.</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aphicFrame>
        <p:nvGraphicFramePr>
          <p:cNvPr id="7" name="Table 6">
            <a:extLst>
              <a:ext uri="{FF2B5EF4-FFF2-40B4-BE49-F238E27FC236}">
                <a16:creationId xmlns:a16="http://schemas.microsoft.com/office/drawing/2014/main" id="{8E54EBAB-2988-2E40-918E-44FB1A35023D}"/>
              </a:ext>
            </a:extLst>
          </p:cNvPr>
          <p:cNvGraphicFramePr>
            <a:graphicFrameLocks noGrp="1"/>
          </p:cNvGraphicFramePr>
          <p:nvPr>
            <p:extLst>
              <p:ext uri="{D42A27DB-BD31-4B8C-83A1-F6EECF244321}">
                <p14:modId xmlns:p14="http://schemas.microsoft.com/office/powerpoint/2010/main" val="3125129972"/>
              </p:ext>
            </p:extLst>
          </p:nvPr>
        </p:nvGraphicFramePr>
        <p:xfrm>
          <a:off x="419099" y="2334257"/>
          <a:ext cx="11635369" cy="3063240"/>
        </p:xfrm>
        <a:graphic>
          <a:graphicData uri="http://schemas.openxmlformats.org/drawingml/2006/table">
            <a:tbl>
              <a:tblPr firstRow="1" bandRow="1"/>
              <a:tblGrid>
                <a:gridCol w="833548">
                  <a:extLst>
                    <a:ext uri="{9D8B030D-6E8A-4147-A177-3AD203B41FA5}">
                      <a16:colId xmlns:a16="http://schemas.microsoft.com/office/drawing/2014/main" val="20000"/>
                    </a:ext>
                  </a:extLst>
                </a:gridCol>
                <a:gridCol w="1685179">
                  <a:extLst>
                    <a:ext uri="{9D8B030D-6E8A-4147-A177-3AD203B41FA5}">
                      <a16:colId xmlns:a16="http://schemas.microsoft.com/office/drawing/2014/main" val="20001"/>
                    </a:ext>
                  </a:extLst>
                </a:gridCol>
                <a:gridCol w="1087764">
                  <a:extLst>
                    <a:ext uri="{9D8B030D-6E8A-4147-A177-3AD203B41FA5}">
                      <a16:colId xmlns:a16="http://schemas.microsoft.com/office/drawing/2014/main" val="20002"/>
                    </a:ext>
                  </a:extLst>
                </a:gridCol>
                <a:gridCol w="1333731">
                  <a:extLst>
                    <a:ext uri="{9D8B030D-6E8A-4147-A177-3AD203B41FA5}">
                      <a16:colId xmlns:a16="http://schemas.microsoft.com/office/drawing/2014/main" val="20003"/>
                    </a:ext>
                  </a:extLst>
                </a:gridCol>
                <a:gridCol w="1231050">
                  <a:extLst>
                    <a:ext uri="{9D8B030D-6E8A-4147-A177-3AD203B41FA5}">
                      <a16:colId xmlns:a16="http://schemas.microsoft.com/office/drawing/2014/main" val="20004"/>
                    </a:ext>
                  </a:extLst>
                </a:gridCol>
                <a:gridCol w="2953679">
                  <a:extLst>
                    <a:ext uri="{9D8B030D-6E8A-4147-A177-3AD203B41FA5}">
                      <a16:colId xmlns:a16="http://schemas.microsoft.com/office/drawing/2014/main" val="20005"/>
                    </a:ext>
                  </a:extLst>
                </a:gridCol>
                <a:gridCol w="1283784">
                  <a:extLst>
                    <a:ext uri="{9D8B030D-6E8A-4147-A177-3AD203B41FA5}">
                      <a16:colId xmlns:a16="http://schemas.microsoft.com/office/drawing/2014/main" val="20006"/>
                    </a:ext>
                  </a:extLst>
                </a:gridCol>
                <a:gridCol w="1226634">
                  <a:extLst>
                    <a:ext uri="{9D8B030D-6E8A-4147-A177-3AD203B41FA5}">
                      <a16:colId xmlns:a16="http://schemas.microsoft.com/office/drawing/2014/main" val="20007"/>
                    </a:ext>
                  </a:extLst>
                </a:gridCol>
              </a:tblGrid>
              <a:tr h="64899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Tier</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algn="ctr"/>
                      <a:r>
                        <a:rPr lang="en-US" sz="20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OS</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Type</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Size </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Justification</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algn="ct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of </a:t>
                      </a:r>
                      <a:r>
                        <a:rPr lang="en-US" sz="20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instances</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20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User Data?</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77152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marL="0" algn="l" defTabSz="457200" rtl="0" eaLnBrk="1" latinLnBrk="0" hangingPunct="1"/>
                      <a:r>
                        <a:rPr lang="en-US" sz="1600" u="none"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Key</a:t>
                      </a:r>
                      <a:r>
                        <a:rPr lang="en-US" sz="1600" kern="120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 Name</a:t>
                      </a:r>
                    </a:p>
                    <a:p>
                      <a:pPr marL="0" algn="l" defTabSz="457200" rtl="0" eaLnBrk="1" latinLnBrk="0" hangingPunct="1"/>
                      <a:r>
                        <a:rPr lang="en-US" sz="1600" u="none" kern="120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Value</a:t>
                      </a:r>
                      <a:r>
                        <a:rPr lang="en-US" sz="1600" kern="120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 web-tier</a:t>
                      </a:r>
                      <a:endParaRPr lang="en-US" sz="16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latinLnBrk="0" hangingPunct="1"/>
                      <a:r>
                        <a:rPr lang="en-US" sz="1800" kern="120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Windows</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T2.medium</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2cpu/4gb</a:t>
                      </a:r>
                    </a:p>
                    <a:p>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memory</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l" defTabSz="457200" rtl="0" eaLnBrk="1" latinLnBrk="0" hangingPunct="1"/>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As this is the basic requirement of client</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p>
                      <a:pPr marL="0" algn="ctr" defTabSz="457200" rtl="0" eaLnBrk="1" latinLnBrk="0" hangingPunct="1">
                        <a:tabLst>
                          <a:tab pos="1262063" algn="r"/>
                        </a:tabLst>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latinLnBrk="0" hangingPunct="1">
                        <a:tabLst>
                          <a:tab pos="1262063" algn="r"/>
                        </a:tabLst>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IIS install</a:t>
                      </a:r>
                    </a:p>
                    <a:p>
                      <a:pPr marL="0" algn="l" defTabSz="457200" rtl="0" eaLnBrk="1" latinLnBrk="0" hangingPunct="1">
                        <a:tabLst>
                          <a:tab pos="1262063" algn="r"/>
                        </a:tabLst>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bootstrap</a:t>
                      </a:r>
                    </a:p>
                  </a:txBody>
                  <a:tcPr anchor="ctr">
                    <a:lnL w="12700" cmpd="sng">
                      <a:solidFill>
                        <a:sysClr val="windowText" lastClr="000000"/>
                      </a:solidFill>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8105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Key = Name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Value = app-tier</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Windows</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T2.xlarge</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l" defTabSz="457200" rtl="0" eaLnBrk="1" latinLnBrk="0" hangingPunct="1"/>
                      <a:r>
                        <a:rPr lang="en-US" sz="1800" u="none"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4cpu/16gb</a:t>
                      </a:r>
                    </a:p>
                    <a:p>
                      <a:pPr marL="0" algn="l" defTabSz="457200" rtl="0" eaLnBrk="1" latinLnBrk="0" hangingPunct="1"/>
                      <a:r>
                        <a:rPr lang="en-US" sz="1800" u="none"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memory</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As this is the basic requirement of client</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latinLnBrk="0" hangingPunct="1">
                        <a:tabLst>
                          <a:tab pos="1262063" algn="r"/>
                        </a:tabLst>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IIS install</a:t>
                      </a:r>
                    </a:p>
                    <a:p>
                      <a:pPr marL="0" algn="l" defTabSz="457200" rtl="0" eaLnBrk="1" latinLnBrk="0" hangingPunct="1">
                        <a:tabLst>
                          <a:tab pos="1262063" algn="r"/>
                        </a:tabLst>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bootstrap</a:t>
                      </a:r>
                    </a:p>
                  </a:txBody>
                  <a:tcPr anchor="ctr">
                    <a:lnL w="12700" cmpd="sng">
                      <a:solidFill>
                        <a:sysClr val="windowText" lastClr="000000"/>
                      </a:solidFill>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0962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DB</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Key = Name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Value = db-tier</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Windows</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T2.2xlarge</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8cpu/32gb</a:t>
                      </a:r>
                    </a:p>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memory</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As this is the basic requirement of client</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tabLst>
                          <a:tab pos="1262063" algn="r"/>
                        </a:tabLst>
                      </a:pPr>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latinLnBrk="0" hangingPunct="1">
                        <a:tabLst>
                          <a:tab pos="1262063" algn="r"/>
                        </a:tabLst>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IIS install</a:t>
                      </a:r>
                    </a:p>
                    <a:p>
                      <a:pPr marL="0" algn="l" defTabSz="457200" rtl="0" eaLnBrk="1" latinLnBrk="0" hangingPunct="1">
                        <a:tabLst>
                          <a:tab pos="1262063" algn="r"/>
                        </a:tabLst>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bootstrap</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86622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9EE701C9-5F50-A547-B8BF-67376F96660F}"/>
              </a:ext>
            </a:extLst>
          </p:cNvPr>
          <p:cNvSpPr txBox="1">
            <a:spLocks/>
          </p:cNvSpPr>
          <p:nvPr/>
        </p:nvSpPr>
        <p:spPr>
          <a:xfrm>
            <a:off x="390939" y="382060"/>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3200" dirty="0"/>
              <a:t>Solution – Web and Application Tier</a:t>
            </a:r>
          </a:p>
        </p:txBody>
      </p:sp>
      <p:sp>
        <p:nvSpPr>
          <p:cNvPr id="10" name="TextBox 9">
            <a:extLst>
              <a:ext uri="{FF2B5EF4-FFF2-40B4-BE49-F238E27FC236}">
                <a16:creationId xmlns:a16="http://schemas.microsoft.com/office/drawing/2014/main" id="{1F207635-D289-B542-9AC7-A864C81C8338}"/>
              </a:ext>
            </a:extLst>
          </p:cNvPr>
          <p:cNvSpPr txBox="1"/>
          <p:nvPr/>
        </p:nvSpPr>
        <p:spPr>
          <a:xfrm>
            <a:off x="419100" y="1423837"/>
            <a:ext cx="11087100" cy="461665"/>
          </a:xfrm>
          <a:prstGeom prst="rect">
            <a:avLst/>
          </a:prstGeom>
          <a:noFill/>
        </p:spPr>
        <p:txBody>
          <a:bodyPr wrap="square" rtlCol="0">
            <a:spAutoFit/>
          </a:bodyPr>
          <a:lstStyle/>
          <a:p>
            <a:r>
              <a:rPr lang="en-US" sz="2400" dirty="0"/>
              <a:t>Use this chart to describe the load balancer and instance security group details.</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aphicFrame>
        <p:nvGraphicFramePr>
          <p:cNvPr id="6" name="Table 5">
            <a:extLst>
              <a:ext uri="{FF2B5EF4-FFF2-40B4-BE49-F238E27FC236}">
                <a16:creationId xmlns:a16="http://schemas.microsoft.com/office/drawing/2014/main" id="{00C464DA-C4A6-C34C-B20E-1FE32865718B}"/>
              </a:ext>
            </a:extLst>
          </p:cNvPr>
          <p:cNvGraphicFramePr>
            <a:graphicFrameLocks noGrp="1"/>
          </p:cNvGraphicFramePr>
          <p:nvPr>
            <p:extLst>
              <p:ext uri="{D42A27DB-BD31-4B8C-83A1-F6EECF244321}">
                <p14:modId xmlns:p14="http://schemas.microsoft.com/office/powerpoint/2010/main" val="455926174"/>
              </p:ext>
            </p:extLst>
          </p:nvPr>
        </p:nvGraphicFramePr>
        <p:xfrm>
          <a:off x="606479" y="1943884"/>
          <a:ext cx="10443917" cy="1920240"/>
        </p:xfrm>
        <a:graphic>
          <a:graphicData uri="http://schemas.openxmlformats.org/drawingml/2006/table">
            <a:tbl>
              <a:tblPr firstRow="1" bandRow="1"/>
              <a:tblGrid>
                <a:gridCol w="1140788">
                  <a:extLst>
                    <a:ext uri="{9D8B030D-6E8A-4147-A177-3AD203B41FA5}">
                      <a16:colId xmlns:a16="http://schemas.microsoft.com/office/drawing/2014/main" val="20000"/>
                    </a:ext>
                  </a:extLst>
                </a:gridCol>
                <a:gridCol w="1137364">
                  <a:extLst>
                    <a:ext uri="{9D8B030D-6E8A-4147-A177-3AD203B41FA5}">
                      <a16:colId xmlns:a16="http://schemas.microsoft.com/office/drawing/2014/main" val="20001"/>
                    </a:ext>
                  </a:extLst>
                </a:gridCol>
                <a:gridCol w="1212481">
                  <a:extLst>
                    <a:ext uri="{9D8B030D-6E8A-4147-A177-3AD203B41FA5}">
                      <a16:colId xmlns:a16="http://schemas.microsoft.com/office/drawing/2014/main" val="20002"/>
                    </a:ext>
                  </a:extLst>
                </a:gridCol>
                <a:gridCol w="2553557">
                  <a:extLst>
                    <a:ext uri="{9D8B030D-6E8A-4147-A177-3AD203B41FA5}">
                      <a16:colId xmlns:a16="http://schemas.microsoft.com/office/drawing/2014/main" val="20003"/>
                    </a:ext>
                  </a:extLst>
                </a:gridCol>
                <a:gridCol w="1392507">
                  <a:extLst>
                    <a:ext uri="{9D8B030D-6E8A-4147-A177-3AD203B41FA5}">
                      <a16:colId xmlns:a16="http://schemas.microsoft.com/office/drawing/2014/main" val="20004"/>
                    </a:ext>
                  </a:extLst>
                </a:gridCol>
                <a:gridCol w="1703597">
                  <a:extLst>
                    <a:ext uri="{9D8B030D-6E8A-4147-A177-3AD203B41FA5}">
                      <a16:colId xmlns:a16="http://schemas.microsoft.com/office/drawing/2014/main" val="20005"/>
                    </a:ext>
                  </a:extLst>
                </a:gridCol>
                <a:gridCol w="1303623">
                  <a:extLst>
                    <a:ext uri="{9D8B030D-6E8A-4147-A177-3AD203B41FA5}">
                      <a16:colId xmlns:a16="http://schemas.microsoft.com/office/drawing/2014/main" val="20006"/>
                    </a:ext>
                  </a:extLst>
                </a:gridCol>
              </a:tblGrid>
              <a:tr h="553322">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Load Balancer</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algn="ctr"/>
                      <a:r>
                        <a:rPr lang="en-US" sz="1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1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External/Internal</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18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Subnets</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SG</a:t>
                      </a:r>
                      <a:r>
                        <a:rPr lang="en-US" sz="1800" b="1"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Name*</a:t>
                      </a:r>
                      <a:endParaRPr lang="en-US" sz="1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Rule</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Source</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321531">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For </a:t>
                      </a:r>
                      <a:r>
                        <a:rPr lang="en-US" sz="1800"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t>
                      </a:r>
                      <a:r>
                        <a:rPr lang="en-US" sz="18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Tier</a:t>
                      </a:r>
                      <a:endParaRPr 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r>
                        <a:rPr lang="en-US" sz="1800" u="none"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web-elb</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External</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Public 1 &amp; 2 &amp; 3</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800" u="none"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web-elb-sg</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800" kern="120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Only HTTP and HTTPS</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800" kern="120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anywhere</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3101">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For </a:t>
                      </a:r>
                      <a:r>
                        <a:rPr lang="en-US" sz="1800"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a:t>
                      </a:r>
                      <a:r>
                        <a:rPr lang="en-US" sz="18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Tier</a:t>
                      </a:r>
                      <a:endParaRPr 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r>
                        <a:rPr lang="en-US" sz="1800" u="none"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app-elb</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Internal</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Private 1 &amp; 2 &amp; 3</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800" u="none"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app-elb-sg</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HTTP, HTTPS and TCP</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u="none"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web-</a:t>
                      </a:r>
                      <a:r>
                        <a:rPr lang="en-US" sz="1800" u="none" dirty="0" err="1">
                          <a:solidFill>
                            <a:srgbClr val="474746"/>
                          </a:solidFill>
                          <a:latin typeface="Amazon Ember" panose="020B0603020204020204" pitchFamily="34" charset="0"/>
                          <a:ea typeface="Amazon Ember" panose="020B0603020204020204" pitchFamily="34" charset="0"/>
                          <a:cs typeface="Amazon Ember" panose="020B0603020204020204" pitchFamily="34" charset="0"/>
                        </a:rPr>
                        <a:t>elb</a:t>
                      </a:r>
                      <a:endParaRPr lang="en-US" sz="1800" u="none"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aphicFrame>
        <p:nvGraphicFramePr>
          <p:cNvPr id="8" name="Table 7">
            <a:extLst>
              <a:ext uri="{FF2B5EF4-FFF2-40B4-BE49-F238E27FC236}">
                <a16:creationId xmlns:a16="http://schemas.microsoft.com/office/drawing/2014/main" id="{9041EB26-B488-8448-8C59-C6C7ADCBBA8B}"/>
              </a:ext>
            </a:extLst>
          </p:cNvPr>
          <p:cNvGraphicFramePr>
            <a:graphicFrameLocks noGrp="1"/>
          </p:cNvGraphicFramePr>
          <p:nvPr>
            <p:extLst>
              <p:ext uri="{D42A27DB-BD31-4B8C-83A1-F6EECF244321}">
                <p14:modId xmlns:p14="http://schemas.microsoft.com/office/powerpoint/2010/main" val="1761377074"/>
              </p:ext>
            </p:extLst>
          </p:nvPr>
        </p:nvGraphicFramePr>
        <p:xfrm>
          <a:off x="606478" y="3980206"/>
          <a:ext cx="10443918" cy="1984586"/>
        </p:xfrm>
        <a:graphic>
          <a:graphicData uri="http://schemas.openxmlformats.org/drawingml/2006/table">
            <a:tbl>
              <a:tblPr firstRow="1" bandRow="1"/>
              <a:tblGrid>
                <a:gridCol w="2634746">
                  <a:extLst>
                    <a:ext uri="{9D8B030D-6E8A-4147-A177-3AD203B41FA5}">
                      <a16:colId xmlns:a16="http://schemas.microsoft.com/office/drawing/2014/main" val="20000"/>
                    </a:ext>
                  </a:extLst>
                </a:gridCol>
                <a:gridCol w="2543778">
                  <a:extLst>
                    <a:ext uri="{9D8B030D-6E8A-4147-A177-3AD203B41FA5}">
                      <a16:colId xmlns:a16="http://schemas.microsoft.com/office/drawing/2014/main" val="20001"/>
                    </a:ext>
                  </a:extLst>
                </a:gridCol>
                <a:gridCol w="3168212">
                  <a:extLst>
                    <a:ext uri="{9D8B030D-6E8A-4147-A177-3AD203B41FA5}">
                      <a16:colId xmlns:a16="http://schemas.microsoft.com/office/drawing/2014/main" val="20002"/>
                    </a:ext>
                  </a:extLst>
                </a:gridCol>
                <a:gridCol w="2097182">
                  <a:extLst>
                    <a:ext uri="{9D8B030D-6E8A-4147-A177-3AD203B41FA5}">
                      <a16:colId xmlns:a16="http://schemas.microsoft.com/office/drawing/2014/main" val="20003"/>
                    </a:ext>
                  </a:extLst>
                </a:gridCol>
              </a:tblGrid>
              <a:tr h="671812">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Instance</a:t>
                      </a:r>
                      <a:r>
                        <a:rPr lang="en-US" sz="1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Tier</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SG</a:t>
                      </a:r>
                      <a:r>
                        <a:rPr lang="en-US" sz="1800" b="1"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Name*</a:t>
                      </a:r>
                      <a:endParaRPr lang="en-US" sz="1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Rule</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Source</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381753">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t>
                      </a:r>
                      <a:r>
                        <a:rPr lang="en-US" sz="16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Tier</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u="none"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web-tier</a:t>
                      </a:r>
                      <a:r>
                        <a:rPr lang="en-US" sz="1600" u="none"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-sg</a:t>
                      </a:r>
                      <a:endParaRPr lang="en-US" sz="1600" u="none"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kern="120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HTTP, HTTP</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u="none" kern="120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anywhere</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51901">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a:t>
                      </a:r>
                      <a:r>
                        <a:rPr lang="en-US" sz="16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Tier</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u="none"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app-tier-sg</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ICMP,RDP</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u="none"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web-tier-sg</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362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Database Tier</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u="none"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db-tier-sg</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TCP</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u="none"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web-tier-sg and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u="none"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app-tier-sg</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1" name="TextBox 10">
            <a:extLst>
              <a:ext uri="{FF2B5EF4-FFF2-40B4-BE49-F238E27FC236}">
                <a16:creationId xmlns:a16="http://schemas.microsoft.com/office/drawing/2014/main" id="{8F0D40BF-9E10-AF41-B72E-8308C9F00A84}"/>
              </a:ext>
            </a:extLst>
          </p:cNvPr>
          <p:cNvSpPr txBox="1"/>
          <p:nvPr/>
        </p:nvSpPr>
        <p:spPr>
          <a:xfrm>
            <a:off x="606479" y="5939770"/>
            <a:ext cx="6210300" cy="338554"/>
          </a:xfrm>
          <a:prstGeom prst="rect">
            <a:avLst/>
          </a:prstGeom>
          <a:noFill/>
        </p:spPr>
        <p:txBody>
          <a:bodyPr wrap="square" rtlCol="0">
            <a:spAutoFit/>
          </a:bodyPr>
          <a:lstStyle>
            <a:defPPr>
              <a:defRPr lang="en-US"/>
            </a:defPPr>
            <a:lvl1pPr>
              <a:defRPr sz="1600">
                <a:latin typeface="Amazon Ember" panose="02000000000000000000" pitchFamily="2" charset="0"/>
                <a:ea typeface="Amazon Ember" panose="02000000000000000000" pitchFamily="2" charset="0"/>
              </a:defRPr>
            </a:lvl1pPr>
          </a:lstStyle>
          <a:p>
            <a:r>
              <a:rPr lang="en-US" dirty="0"/>
              <a:t>* Names must be configured as shown to meet the lab objectives</a:t>
            </a:r>
          </a:p>
        </p:txBody>
      </p:sp>
    </p:spTree>
    <p:extLst>
      <p:ext uri="{BB962C8B-B14F-4D97-AF65-F5344CB8AC3E}">
        <p14:creationId xmlns:p14="http://schemas.microsoft.com/office/powerpoint/2010/main" val="2985379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8E29DFE-5C18-784E-B2C8-33169CB7D282}"/>
              </a:ext>
            </a:extLst>
          </p:cNvPr>
          <p:cNvSpPr/>
          <p:nvPr/>
        </p:nvSpPr>
        <p:spPr>
          <a:xfrm>
            <a:off x="419100" y="1473885"/>
            <a:ext cx="4381500" cy="4832092"/>
          </a:xfrm>
          <a:prstGeom prst="rect">
            <a:avLst/>
          </a:prstGeom>
        </p:spPr>
        <p:txBody>
          <a:bodyPr wrap="square">
            <a:spAutoFit/>
          </a:bodyPr>
          <a:lstStyle/>
          <a:p>
            <a:pPr algn="ctr"/>
            <a:r>
              <a:rPr lang="en-US" sz="4400" dirty="0">
                <a:solidFill>
                  <a:schemeClr val="accent2">
                    <a:lumMod val="75000"/>
                  </a:schemeClr>
                </a:solidFill>
              </a:rPr>
              <a:t>The new architecture should be designed for business continuity and resiliency.</a:t>
            </a:r>
          </a:p>
        </p:txBody>
      </p:sp>
      <p:sp>
        <p:nvSpPr>
          <p:cNvPr id="2" name="Title 1">
            <a:extLst>
              <a:ext uri="{FF2B5EF4-FFF2-40B4-BE49-F238E27FC236}">
                <a16:creationId xmlns:a16="http://schemas.microsoft.com/office/drawing/2014/main" id="{D1F53627-92D3-7048-9B70-62598433124B}"/>
              </a:ext>
            </a:extLst>
          </p:cNvPr>
          <p:cNvSpPr>
            <a:spLocks noGrp="1"/>
          </p:cNvSpPr>
          <p:nvPr>
            <p:ph type="title"/>
          </p:nvPr>
        </p:nvSpPr>
        <p:spPr/>
        <p:txBody>
          <a:bodyPr>
            <a:normAutofit/>
          </a:bodyPr>
          <a:lstStyle/>
          <a:p>
            <a:r>
              <a:rPr lang="en-US" sz="3600" dirty="0"/>
              <a:t>Detailed Requirements – Business Continuity</a:t>
            </a:r>
          </a:p>
        </p:txBody>
      </p:sp>
      <p:sp>
        <p:nvSpPr>
          <p:cNvPr id="4" name="Slide Number Placeholder 3">
            <a:extLst>
              <a:ext uri="{FF2B5EF4-FFF2-40B4-BE49-F238E27FC236}">
                <a16:creationId xmlns:a16="http://schemas.microsoft.com/office/drawing/2014/main" id="{581C7F46-E238-B24C-A973-006414F4D1B3}"/>
              </a:ext>
            </a:extLst>
          </p:cNvPr>
          <p:cNvSpPr>
            <a:spLocks noGrp="1"/>
          </p:cNvSpPr>
          <p:nvPr>
            <p:ph type="sldNum" sz="quarter" idx="12"/>
          </p:nvPr>
        </p:nvSpPr>
        <p:spPr/>
        <p:txBody>
          <a:bodyPr/>
          <a:lstStyle/>
          <a:p>
            <a:fld id="{9FC43BFD-8FF7-A343-A8A6-E2338FCE8046}" type="slidenum">
              <a:rPr lang="en-US" smtClean="0"/>
              <a:pPr/>
              <a:t>18</a:t>
            </a:fld>
            <a:endParaRPr lang="en-US" dirty="0"/>
          </a:p>
        </p:txBody>
      </p:sp>
      <p:sp>
        <p:nvSpPr>
          <p:cNvPr id="8" name="Slide Number Placeholder 3">
            <a:extLst>
              <a:ext uri="{FF2B5EF4-FFF2-40B4-BE49-F238E27FC236}">
                <a16:creationId xmlns:a16="http://schemas.microsoft.com/office/drawing/2014/main" id="{D374E233-B4B4-C440-A6AA-6C181E7C0485}"/>
              </a:ext>
            </a:extLst>
          </p:cNvPr>
          <p:cNvSpPr txBox="1">
            <a:spLocks/>
          </p:cNvSpPr>
          <p:nvPr/>
        </p:nvSpPr>
        <p:spPr>
          <a:xfrm>
            <a:off x="9006607" y="6572512"/>
            <a:ext cx="2742486" cy="365125"/>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Rectangle 18">
            <a:extLst>
              <a:ext uri="{FF2B5EF4-FFF2-40B4-BE49-F238E27FC236}">
                <a16:creationId xmlns:a16="http://schemas.microsoft.com/office/drawing/2014/main" id="{53A5F4BB-A902-6A4F-A9F5-114C6CB22132}"/>
              </a:ext>
            </a:extLst>
          </p:cNvPr>
          <p:cNvSpPr/>
          <p:nvPr/>
        </p:nvSpPr>
        <p:spPr>
          <a:xfrm>
            <a:off x="4400550" y="1365691"/>
            <a:ext cx="7505700" cy="5509200"/>
          </a:xfrm>
          <a:prstGeom prst="rect">
            <a:avLst/>
          </a:prstGeom>
          <a:solidFill>
            <a:schemeClr val="bg1">
              <a:alpha val="50000"/>
            </a:schemeClr>
          </a:solidFill>
        </p:spPr>
        <p:txBody>
          <a:bodyPr wrap="square">
            <a:spAutoFit/>
          </a:bodyPr>
          <a:lstStyle/>
          <a:p>
            <a:pPr marL="1256295" lvl="2" indent="-342900">
              <a:spcBef>
                <a:spcPts val="1200"/>
              </a:spcBef>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The web and application tiers should be </a:t>
            </a:r>
            <a:r>
              <a:rPr lang="en-US" sz="2400" b="1" dirty="0">
                <a:latin typeface="Amazon Ember" panose="020B0603020204020204" pitchFamily="34" charset="0"/>
                <a:ea typeface="Amazon Ember" panose="020B0603020204020204" pitchFamily="34" charset="0"/>
                <a:cs typeface="Amazon Ember" panose="020B0603020204020204" pitchFamily="34" charset="0"/>
              </a:rPr>
              <a:t>resilient and designed for business continuity</a:t>
            </a:r>
            <a:r>
              <a:rPr lang="en-US" sz="2400" dirty="0">
                <a:latin typeface="Amazon Ember" panose="020B0603020204020204" pitchFamily="34" charset="0"/>
                <a:ea typeface="Amazon Ember" panose="020B0603020204020204" pitchFamily="34" charset="0"/>
                <a:cs typeface="Amazon Ember" panose="020B0603020204020204" pitchFamily="34" charset="0"/>
              </a:rPr>
              <a:t>.</a:t>
            </a:r>
          </a:p>
          <a:p>
            <a:pPr marL="1712991" lvl="3" indent="-342900">
              <a:spcBef>
                <a:spcPts val="1200"/>
              </a:spcBef>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If a server becomes unavailable it will be </a:t>
            </a:r>
            <a:r>
              <a:rPr lang="en-US" sz="2400" b="1" dirty="0">
                <a:latin typeface="Amazon Ember" panose="020B0603020204020204" pitchFamily="34" charset="0"/>
                <a:ea typeface="Amazon Ember" panose="020B0603020204020204" pitchFamily="34" charset="0"/>
                <a:cs typeface="Amazon Ember" panose="020B0603020204020204" pitchFamily="34" charset="0"/>
              </a:rPr>
              <a:t>replaced by a new server</a:t>
            </a:r>
            <a:r>
              <a:rPr lang="en-US" sz="2400" dirty="0">
                <a:latin typeface="Amazon Ember" panose="020B0603020204020204" pitchFamily="34" charset="0"/>
                <a:ea typeface="Amazon Ember" panose="020B0603020204020204" pitchFamily="34" charset="0"/>
                <a:cs typeface="Amazon Ember" panose="020B0603020204020204" pitchFamily="34" charset="0"/>
              </a:rPr>
              <a:t>.</a:t>
            </a:r>
          </a:p>
          <a:p>
            <a:pPr marL="1712991" lvl="3" indent="-342900">
              <a:spcBef>
                <a:spcPts val="1200"/>
              </a:spcBef>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A </a:t>
            </a:r>
            <a:r>
              <a:rPr lang="en-US" sz="2400" b="1" dirty="0">
                <a:latin typeface="Amazon Ember" panose="020B0603020204020204" pitchFamily="34" charset="0"/>
                <a:ea typeface="Amazon Ember" panose="020B0603020204020204" pitchFamily="34" charset="0"/>
                <a:cs typeface="Amazon Ember" panose="020B0603020204020204" pitchFamily="34" charset="0"/>
              </a:rPr>
              <a:t>server is considered to be unavailable </a:t>
            </a:r>
            <a:r>
              <a:rPr lang="en-US" sz="2400" dirty="0">
                <a:latin typeface="Amazon Ember" panose="020B0603020204020204" pitchFamily="34" charset="0"/>
                <a:ea typeface="Amazon Ember" panose="020B0603020204020204" pitchFamily="34" charset="0"/>
                <a:cs typeface="Amazon Ember" panose="020B0603020204020204" pitchFamily="34" charset="0"/>
              </a:rPr>
              <a:t>if the operating system or application fails to respond.</a:t>
            </a:r>
          </a:p>
          <a:p>
            <a:pPr marL="1256295" lvl="2" indent="-342900">
              <a:spcBef>
                <a:spcPts val="1200"/>
              </a:spcBef>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The database tier should </a:t>
            </a:r>
            <a:r>
              <a:rPr lang="en-US" sz="2400" b="1" dirty="0">
                <a:latin typeface="Amazon Ember" panose="020B0603020204020204" pitchFamily="34" charset="0"/>
                <a:ea typeface="Amazon Ember" panose="020B0603020204020204" pitchFamily="34" charset="0"/>
                <a:cs typeface="Amazon Ember" panose="020B0603020204020204" pitchFamily="34" charset="0"/>
              </a:rPr>
              <a:t>support Multi-AZ deployment</a:t>
            </a:r>
            <a:r>
              <a:rPr lang="en-US" sz="2400" dirty="0">
                <a:latin typeface="Amazon Ember" panose="020B0603020204020204" pitchFamily="34" charset="0"/>
                <a:ea typeface="Amazon Ember" panose="020B0603020204020204" pitchFamily="34" charset="0"/>
                <a:cs typeface="Amazon Ember" panose="020B0603020204020204" pitchFamily="34" charset="0"/>
              </a:rPr>
              <a:t>.</a:t>
            </a:r>
          </a:p>
          <a:p>
            <a:pPr marL="1256295" lvl="2" indent="-342900">
              <a:spcBef>
                <a:spcPts val="1200"/>
              </a:spcBef>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The architecture should handle doubling the number of servers to </a:t>
            </a:r>
            <a:r>
              <a:rPr lang="en-US" sz="2400" b="1" dirty="0">
                <a:latin typeface="Amazon Ember" panose="020B0603020204020204" pitchFamily="34" charset="0"/>
                <a:ea typeface="Amazon Ember" panose="020B0603020204020204" pitchFamily="34" charset="0"/>
                <a:cs typeface="Amazon Ember" panose="020B0603020204020204" pitchFamily="34" charset="0"/>
              </a:rPr>
              <a:t>support its rapid growth</a:t>
            </a:r>
            <a:r>
              <a:rPr lang="en-US" sz="2400" dirty="0">
                <a:solidFill>
                  <a:schemeClr val="tx1">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448710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9EE701C9-5F50-A547-B8BF-67376F96660F}"/>
              </a:ext>
            </a:extLst>
          </p:cNvPr>
          <p:cNvSpPr txBox="1">
            <a:spLocks/>
          </p:cNvSpPr>
          <p:nvPr/>
        </p:nvSpPr>
        <p:spPr>
          <a:xfrm>
            <a:off x="390939" y="382060"/>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3200" dirty="0"/>
              <a:t>Solution – Business Continuity</a:t>
            </a:r>
          </a:p>
        </p:txBody>
      </p:sp>
      <p:sp>
        <p:nvSpPr>
          <p:cNvPr id="10" name="TextBox 9">
            <a:extLst>
              <a:ext uri="{FF2B5EF4-FFF2-40B4-BE49-F238E27FC236}">
                <a16:creationId xmlns:a16="http://schemas.microsoft.com/office/drawing/2014/main" id="{1F207635-D289-B542-9AC7-A864C81C8338}"/>
              </a:ext>
            </a:extLst>
          </p:cNvPr>
          <p:cNvSpPr txBox="1"/>
          <p:nvPr/>
        </p:nvSpPr>
        <p:spPr>
          <a:xfrm>
            <a:off x="419100" y="1423837"/>
            <a:ext cx="11087100" cy="461665"/>
          </a:xfrm>
          <a:prstGeom prst="rect">
            <a:avLst/>
          </a:prstGeom>
          <a:noFill/>
        </p:spPr>
        <p:txBody>
          <a:bodyPr wrap="squar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Use this chart to describe the automatic scaling launch configuration.</a:t>
            </a:r>
          </a:p>
        </p:txBody>
      </p:sp>
      <p:sp>
        <p:nvSpPr>
          <p:cNvPr id="7" name="TextBox 6">
            <a:extLst>
              <a:ext uri="{FF2B5EF4-FFF2-40B4-BE49-F238E27FC236}">
                <a16:creationId xmlns:a16="http://schemas.microsoft.com/office/drawing/2014/main" id="{107CD728-4D20-FC4B-B5EF-7771D1F79BAE}"/>
              </a:ext>
            </a:extLst>
          </p:cNvPr>
          <p:cNvSpPr txBox="1"/>
          <p:nvPr/>
        </p:nvSpPr>
        <p:spPr>
          <a:xfrm>
            <a:off x="619818" y="5382420"/>
            <a:ext cx="6210300" cy="338554"/>
          </a:xfrm>
          <a:prstGeom prst="rect">
            <a:avLst/>
          </a:prstGeom>
          <a:noFill/>
        </p:spPr>
        <p:txBody>
          <a:bodyPr wrap="square" rtlCol="0">
            <a:spAutoFit/>
          </a:bodyPr>
          <a:lstStyle>
            <a:defPPr>
              <a:defRPr lang="en-US"/>
            </a:defPPr>
            <a:lvl1pPr>
              <a:defRPr sz="1600">
                <a:latin typeface="Amazon Ember" panose="02000000000000000000" pitchFamily="2" charset="0"/>
                <a:ea typeface="Amazon Ember" panose="02000000000000000000" pitchFamily="2" charset="0"/>
              </a:defRPr>
            </a:lvl1pPr>
          </a:lstStyle>
          <a:p>
            <a:r>
              <a:rPr lang="en-US" dirty="0"/>
              <a:t>* Names must be configured as shown to meet the lab objectives</a:t>
            </a:r>
          </a:p>
        </p:txBody>
      </p:sp>
      <p:graphicFrame>
        <p:nvGraphicFramePr>
          <p:cNvPr id="9" name="Table 8">
            <a:extLst>
              <a:ext uri="{FF2B5EF4-FFF2-40B4-BE49-F238E27FC236}">
                <a16:creationId xmlns:a16="http://schemas.microsoft.com/office/drawing/2014/main" id="{19B4AC2A-6501-3645-A79E-45F18CFBAF62}"/>
              </a:ext>
            </a:extLst>
          </p:cNvPr>
          <p:cNvGraphicFramePr>
            <a:graphicFrameLocks noGrp="1"/>
          </p:cNvGraphicFramePr>
          <p:nvPr>
            <p:extLst>
              <p:ext uri="{D42A27DB-BD31-4B8C-83A1-F6EECF244321}">
                <p14:modId xmlns:p14="http://schemas.microsoft.com/office/powerpoint/2010/main" val="3280489041"/>
              </p:ext>
            </p:extLst>
          </p:nvPr>
        </p:nvGraphicFramePr>
        <p:xfrm>
          <a:off x="539425" y="2062009"/>
          <a:ext cx="10244269" cy="3322320"/>
        </p:xfrm>
        <a:graphic>
          <a:graphicData uri="http://schemas.openxmlformats.org/drawingml/2006/table">
            <a:tbl>
              <a:tblPr firstRow="1" bandRow="1"/>
              <a:tblGrid>
                <a:gridCol w="1020461">
                  <a:extLst>
                    <a:ext uri="{9D8B030D-6E8A-4147-A177-3AD203B41FA5}">
                      <a16:colId xmlns:a16="http://schemas.microsoft.com/office/drawing/2014/main" val="20000"/>
                    </a:ext>
                  </a:extLst>
                </a:gridCol>
                <a:gridCol w="1216769">
                  <a:extLst>
                    <a:ext uri="{9D8B030D-6E8A-4147-A177-3AD203B41FA5}">
                      <a16:colId xmlns:a16="http://schemas.microsoft.com/office/drawing/2014/main" val="20001"/>
                    </a:ext>
                  </a:extLst>
                </a:gridCol>
                <a:gridCol w="1418604">
                  <a:extLst>
                    <a:ext uri="{9D8B030D-6E8A-4147-A177-3AD203B41FA5}">
                      <a16:colId xmlns:a16="http://schemas.microsoft.com/office/drawing/2014/main" val="20002"/>
                    </a:ext>
                  </a:extLst>
                </a:gridCol>
                <a:gridCol w="1447259">
                  <a:extLst>
                    <a:ext uri="{9D8B030D-6E8A-4147-A177-3AD203B41FA5}">
                      <a16:colId xmlns:a16="http://schemas.microsoft.com/office/drawing/2014/main" val="20003"/>
                    </a:ext>
                  </a:extLst>
                </a:gridCol>
                <a:gridCol w="2206327">
                  <a:extLst>
                    <a:ext uri="{9D8B030D-6E8A-4147-A177-3AD203B41FA5}">
                      <a16:colId xmlns:a16="http://schemas.microsoft.com/office/drawing/2014/main" val="20004"/>
                    </a:ext>
                  </a:extLst>
                </a:gridCol>
                <a:gridCol w="1197898">
                  <a:extLst>
                    <a:ext uri="{9D8B030D-6E8A-4147-A177-3AD203B41FA5}">
                      <a16:colId xmlns:a16="http://schemas.microsoft.com/office/drawing/2014/main" val="20005"/>
                    </a:ext>
                  </a:extLst>
                </a:gridCol>
                <a:gridCol w="1736951">
                  <a:extLst>
                    <a:ext uri="{9D8B030D-6E8A-4147-A177-3AD203B41FA5}">
                      <a16:colId xmlns:a16="http://schemas.microsoft.com/office/drawing/2014/main" val="20006"/>
                    </a:ext>
                  </a:extLst>
                </a:gridCol>
              </a:tblGrid>
              <a:tr h="611551">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Tier</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algn="ct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OS</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Type</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Size </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Configuration</a:t>
                      </a:r>
                      <a:r>
                        <a:rPr lang="en-US" sz="2000" b="1"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Name*</a:t>
                      </a:r>
                      <a:endPar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ysClr val="windowText" lastClr="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20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Role</a:t>
                      </a:r>
                    </a:p>
                  </a:txBody>
                  <a:tcPr anchor="ctr">
                    <a:lnL w="12700"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20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 Group</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99779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2000"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marL="0" algn="ctr" defTabSz="457200" rtl="0" eaLnBrk="1" latinLnBrk="0" hangingPunct="1"/>
                      <a:r>
                        <a:rPr lang="en-US" sz="2000" kern="120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Windows</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t2.medium</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2CPU/4GB</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2000" u="none"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WebTier</a:t>
                      </a:r>
                    </a:p>
                  </a:txBody>
                  <a:tcPr anchor="ctr">
                    <a:lnL w="12700" cap="flat" cmpd="sng" algn="ctr">
                      <a:solidFill>
                        <a:sysClr val="windowText" lastClr="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20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 receive web requests</a:t>
                      </a:r>
                    </a:p>
                  </a:txBody>
                  <a:tcPr anchor="ctr">
                    <a:lnL w="12700"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u="none"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web-sg</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9779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2000"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kern="120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Windows</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T2.xlarge</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ctr" defTabSz="457200" rtl="0" eaLnBrk="1" latinLnBrk="0" hangingPunct="1"/>
                      <a:r>
                        <a:rPr lang="en-US" sz="2000" u="none"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4CPU/16GB</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AppTier</a:t>
                      </a:r>
                    </a:p>
                  </a:txBody>
                  <a:tcPr anchor="ctr">
                    <a:lnL w="12700" cap="flat" cmpd="sng" algn="ctr">
                      <a:solidFill>
                        <a:sysClr val="windowText" lastClr="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Receiving requests from web tier</a:t>
                      </a:r>
                    </a:p>
                  </a:txBody>
                  <a:tcPr anchor="ctr">
                    <a:lnL w="12700"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u="none"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app-sg</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22727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7994E-1811-D74F-A4FD-4434704D87BB}"/>
              </a:ext>
            </a:extLst>
          </p:cNvPr>
          <p:cNvSpPr>
            <a:spLocks noGrp="1"/>
          </p:cNvSpPr>
          <p:nvPr>
            <p:ph type="title"/>
          </p:nvPr>
        </p:nvSpPr>
        <p:spPr/>
        <p:txBody>
          <a:bodyPr>
            <a:normAutofit/>
          </a:bodyPr>
          <a:lstStyle/>
          <a:p>
            <a:r>
              <a:rPr lang="en-US" sz="3800" dirty="0"/>
              <a:t>A Medical Company: Current Environment</a:t>
            </a:r>
          </a:p>
        </p:txBody>
      </p:sp>
      <p:sp>
        <p:nvSpPr>
          <p:cNvPr id="4" name="Slide Number Placeholder 3">
            <a:extLst>
              <a:ext uri="{FF2B5EF4-FFF2-40B4-BE49-F238E27FC236}">
                <a16:creationId xmlns:a16="http://schemas.microsoft.com/office/drawing/2014/main" id="{A061F05B-565C-BA4B-BA52-ABC5C4365DAC}"/>
              </a:ext>
            </a:extLst>
          </p:cNvPr>
          <p:cNvSpPr>
            <a:spLocks noGrp="1"/>
          </p:cNvSpPr>
          <p:nvPr>
            <p:ph type="sldNum" sz="quarter" idx="12"/>
          </p:nvPr>
        </p:nvSpPr>
        <p:spPr>
          <a:xfrm>
            <a:off x="9139428" y="6356350"/>
            <a:ext cx="2743200" cy="365125"/>
          </a:xfrm>
        </p:spPr>
        <p:txBody>
          <a:bodyPr/>
          <a:lstStyle/>
          <a:p>
            <a:fld id="{9FC43BFD-8FF7-A343-A8A6-E2338FCE8046}" type="slidenum">
              <a:rPr lang="en-US" smtClean="0"/>
              <a:pPr/>
              <a:t>2</a:t>
            </a:fld>
            <a:endParaRPr lang="en-US" dirty="0"/>
          </a:p>
        </p:txBody>
      </p:sp>
      <p:sp>
        <p:nvSpPr>
          <p:cNvPr id="9" name="Right Arrow 8">
            <a:extLst>
              <a:ext uri="{FF2B5EF4-FFF2-40B4-BE49-F238E27FC236}">
                <a16:creationId xmlns:a16="http://schemas.microsoft.com/office/drawing/2014/main" id="{E735685E-C15C-7942-BBE6-D594AF401299}"/>
              </a:ext>
            </a:extLst>
          </p:cNvPr>
          <p:cNvSpPr/>
          <p:nvPr/>
        </p:nvSpPr>
        <p:spPr>
          <a:xfrm>
            <a:off x="213917" y="4282694"/>
            <a:ext cx="3273802" cy="2143801"/>
          </a:xfrm>
          <a:prstGeom prst="rightArrow">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a:extLst>
              <a:ext uri="{FF2B5EF4-FFF2-40B4-BE49-F238E27FC236}">
                <a16:creationId xmlns:a16="http://schemas.microsoft.com/office/drawing/2014/main" id="{2485A920-D65D-2146-BA32-490915C99356}"/>
              </a:ext>
            </a:extLst>
          </p:cNvPr>
          <p:cNvSpPr/>
          <p:nvPr/>
        </p:nvSpPr>
        <p:spPr>
          <a:xfrm flipH="1">
            <a:off x="8889450" y="3343043"/>
            <a:ext cx="3027881" cy="2099185"/>
          </a:xfrm>
          <a:prstGeom prst="rightArrow">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Arrow 10">
            <a:extLst>
              <a:ext uri="{FF2B5EF4-FFF2-40B4-BE49-F238E27FC236}">
                <a16:creationId xmlns:a16="http://schemas.microsoft.com/office/drawing/2014/main" id="{8E3D524B-3D02-8649-9FA1-468FBB3E9C9E}"/>
              </a:ext>
            </a:extLst>
          </p:cNvPr>
          <p:cNvSpPr/>
          <p:nvPr/>
        </p:nvSpPr>
        <p:spPr>
          <a:xfrm>
            <a:off x="255358" y="1683203"/>
            <a:ext cx="3273802" cy="2143801"/>
          </a:xfrm>
          <a:prstGeom prst="rightArrow">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966495A2-8225-C847-8C73-B8F3923F77B5}"/>
              </a:ext>
            </a:extLst>
          </p:cNvPr>
          <p:cNvGrpSpPr/>
          <p:nvPr/>
        </p:nvGrpSpPr>
        <p:grpSpPr>
          <a:xfrm>
            <a:off x="3367012" y="1269462"/>
            <a:ext cx="5734316" cy="5398039"/>
            <a:chOff x="7468380" y="1221556"/>
            <a:chExt cx="4459538" cy="5436421"/>
          </a:xfrm>
        </p:grpSpPr>
        <p:cxnSp>
          <p:nvCxnSpPr>
            <p:cNvPr id="14" name="Straight Connector 13">
              <a:extLst>
                <a:ext uri="{FF2B5EF4-FFF2-40B4-BE49-F238E27FC236}">
                  <a16:creationId xmlns:a16="http://schemas.microsoft.com/office/drawing/2014/main" id="{B6084379-BC0A-D14C-937D-04B6F3B83393}"/>
                </a:ext>
              </a:extLst>
            </p:cNvPr>
            <p:cNvCxnSpPr>
              <a:cxnSpLocks/>
              <a:stCxn id="16" idx="1"/>
              <a:endCxn id="22" idx="0"/>
            </p:cNvCxnSpPr>
            <p:nvPr/>
          </p:nvCxnSpPr>
          <p:spPr>
            <a:xfrm flipH="1">
              <a:off x="8340178" y="1983542"/>
              <a:ext cx="1178984" cy="3628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1F21D99-EB00-194B-9563-89359C909BFF}"/>
                </a:ext>
              </a:extLst>
            </p:cNvPr>
            <p:cNvCxnSpPr>
              <a:cxnSpLocks/>
              <a:stCxn id="16" idx="3"/>
              <a:endCxn id="23" idx="0"/>
            </p:cNvCxnSpPr>
            <p:nvPr/>
          </p:nvCxnSpPr>
          <p:spPr>
            <a:xfrm>
              <a:off x="9947553" y="1983542"/>
              <a:ext cx="1159829" cy="3628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Amazon-Elastic-Load-Balacing.png">
              <a:extLst>
                <a:ext uri="{FF2B5EF4-FFF2-40B4-BE49-F238E27FC236}">
                  <a16:creationId xmlns:a16="http://schemas.microsoft.com/office/drawing/2014/main" id="{51279FB1-CBA6-3945-8CF4-1D19F8943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9162" y="1769347"/>
              <a:ext cx="428390" cy="428390"/>
            </a:xfrm>
            <a:prstGeom prst="rect">
              <a:avLst/>
            </a:prstGeom>
          </p:spPr>
        </p:pic>
        <p:sp>
          <p:nvSpPr>
            <p:cNvPr id="17" name="TextBox 16">
              <a:extLst>
                <a:ext uri="{FF2B5EF4-FFF2-40B4-BE49-F238E27FC236}">
                  <a16:creationId xmlns:a16="http://schemas.microsoft.com/office/drawing/2014/main" id="{9CD7E735-BE8A-194E-B713-8CD85FD84FF3}"/>
                </a:ext>
              </a:extLst>
            </p:cNvPr>
            <p:cNvSpPr txBox="1"/>
            <p:nvPr/>
          </p:nvSpPr>
          <p:spPr>
            <a:xfrm>
              <a:off x="7672807" y="3146356"/>
              <a:ext cx="1449771" cy="743916"/>
            </a:xfrm>
            <a:prstGeom prst="rect">
              <a:avLst/>
            </a:prstGeom>
            <a:noFill/>
          </p:spPr>
          <p:txBody>
            <a:bodyPr wrap="square" lIns="0" tIns="0" rIns="0" bIns="0" rtlCol="0">
              <a:spAutoFit/>
            </a:bodyPr>
            <a:lstStyle/>
            <a:p>
              <a:pPr algn="ctr"/>
              <a:r>
                <a:rPr lang="en-US" sz="1200" b="1" dirty="0">
                  <a:solidFill>
                    <a:srgbClr val="414042"/>
                  </a:solidFill>
                  <a:latin typeface="Amazon Ember" charset="0"/>
                  <a:cs typeface="Amazon Ember" charset="0"/>
                </a:rPr>
                <a:t>Web Tier –</a:t>
              </a:r>
            </a:p>
            <a:p>
              <a:pPr algn="ctr"/>
              <a:r>
                <a:rPr lang="en-US" sz="1200" b="1" dirty="0">
                  <a:solidFill>
                    <a:srgbClr val="414042"/>
                  </a:solidFill>
                  <a:latin typeface="Amazon Ember" charset="0"/>
                  <a:cs typeface="Amazon Ember" charset="0"/>
                </a:rPr>
                <a:t>2 CPUs,</a:t>
              </a:r>
            </a:p>
            <a:p>
              <a:pPr algn="ctr"/>
              <a:r>
                <a:rPr lang="en-US" sz="1200" b="1" dirty="0">
                  <a:solidFill>
                    <a:srgbClr val="414042"/>
                  </a:solidFill>
                  <a:latin typeface="Amazon Ember" charset="0"/>
                  <a:cs typeface="Amazon Ember" charset="0"/>
                </a:rPr>
                <a:t> 4-GB memory,</a:t>
              </a:r>
            </a:p>
            <a:p>
              <a:pPr algn="ctr"/>
              <a:r>
                <a:rPr lang="en-US" sz="1200" b="1" dirty="0">
                  <a:solidFill>
                    <a:srgbClr val="414042"/>
                  </a:solidFill>
                  <a:latin typeface="Amazon Ember" charset="0"/>
                  <a:cs typeface="Amazon Ember" charset="0"/>
                </a:rPr>
                <a:t>MS Windows</a:t>
              </a:r>
            </a:p>
          </p:txBody>
        </p:sp>
        <p:sp>
          <p:nvSpPr>
            <p:cNvPr id="18" name="TextBox 17">
              <a:extLst>
                <a:ext uri="{FF2B5EF4-FFF2-40B4-BE49-F238E27FC236}">
                  <a16:creationId xmlns:a16="http://schemas.microsoft.com/office/drawing/2014/main" id="{0A72B965-505D-9D4A-BF6C-3DD905B7B210}"/>
                </a:ext>
              </a:extLst>
            </p:cNvPr>
            <p:cNvSpPr txBox="1"/>
            <p:nvPr/>
          </p:nvSpPr>
          <p:spPr>
            <a:xfrm>
              <a:off x="10457315" y="3146356"/>
              <a:ext cx="1470600" cy="743916"/>
            </a:xfrm>
            <a:prstGeom prst="rect">
              <a:avLst/>
            </a:prstGeom>
            <a:noFill/>
          </p:spPr>
          <p:txBody>
            <a:bodyPr wrap="square" lIns="0" tIns="0" rIns="0" bIns="0" rtlCol="0">
              <a:spAutoFit/>
            </a:bodyPr>
            <a:lstStyle/>
            <a:p>
              <a:pPr algn="ctr"/>
              <a:r>
                <a:rPr lang="en-US" sz="1200" b="1" dirty="0">
                  <a:solidFill>
                    <a:srgbClr val="414042"/>
                  </a:solidFill>
                  <a:latin typeface="Amazon Ember" charset="0"/>
                  <a:cs typeface="Amazon Ember" charset="0"/>
                </a:rPr>
                <a:t>Web Tier – </a:t>
              </a:r>
            </a:p>
            <a:p>
              <a:pPr algn="ctr"/>
              <a:r>
                <a:rPr lang="en-US" sz="1200" b="1" dirty="0">
                  <a:solidFill>
                    <a:srgbClr val="414042"/>
                  </a:solidFill>
                  <a:latin typeface="Amazon Ember" charset="0"/>
                  <a:cs typeface="Amazon Ember" charset="0"/>
                </a:rPr>
                <a:t>2 CPUs,</a:t>
              </a:r>
            </a:p>
            <a:p>
              <a:pPr algn="ctr"/>
              <a:r>
                <a:rPr lang="en-US" sz="1200" b="1" dirty="0">
                  <a:solidFill>
                    <a:srgbClr val="414042"/>
                  </a:solidFill>
                  <a:latin typeface="Amazon Ember" charset="0"/>
                  <a:cs typeface="Amazon Ember" charset="0"/>
                </a:rPr>
                <a:t> 4-GB memory,</a:t>
              </a:r>
            </a:p>
            <a:p>
              <a:pPr algn="ctr"/>
              <a:r>
                <a:rPr lang="en-US" sz="1200" b="1" dirty="0">
                  <a:solidFill>
                    <a:srgbClr val="414042"/>
                  </a:solidFill>
                  <a:latin typeface="Amazon Ember" charset="0"/>
                  <a:cs typeface="Amazon Ember" charset="0"/>
                </a:rPr>
                <a:t>MS Windows</a:t>
              </a:r>
            </a:p>
          </p:txBody>
        </p:sp>
        <p:cxnSp>
          <p:nvCxnSpPr>
            <p:cNvPr id="19" name="Straight Connector 18">
              <a:extLst>
                <a:ext uri="{FF2B5EF4-FFF2-40B4-BE49-F238E27FC236}">
                  <a16:creationId xmlns:a16="http://schemas.microsoft.com/office/drawing/2014/main" id="{1E75901C-85CF-894C-9C4D-CD35AF8F84FA}"/>
                </a:ext>
              </a:extLst>
            </p:cNvPr>
            <p:cNvCxnSpPr>
              <a:cxnSpLocks/>
              <a:stCxn id="21" idx="1"/>
              <a:endCxn id="26" idx="0"/>
            </p:cNvCxnSpPr>
            <p:nvPr/>
          </p:nvCxnSpPr>
          <p:spPr>
            <a:xfrm flipH="1">
              <a:off x="8340180" y="3553768"/>
              <a:ext cx="1178982" cy="33668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CC57CD7-69C2-344D-A344-7CC4BA042C72}"/>
                </a:ext>
              </a:extLst>
            </p:cNvPr>
            <p:cNvCxnSpPr>
              <a:cxnSpLocks/>
              <a:stCxn id="21" idx="3"/>
              <a:endCxn id="27" idx="0"/>
            </p:cNvCxnSpPr>
            <p:nvPr/>
          </p:nvCxnSpPr>
          <p:spPr>
            <a:xfrm>
              <a:off x="9947553" y="3553768"/>
              <a:ext cx="1159831" cy="33668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1" name="Picture 20" descr="Amazon-Elastic-Load-Balacing.png">
              <a:extLst>
                <a:ext uri="{FF2B5EF4-FFF2-40B4-BE49-F238E27FC236}">
                  <a16:creationId xmlns:a16="http://schemas.microsoft.com/office/drawing/2014/main" id="{DCF83455-6D54-0A42-8250-BCB34D558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9162" y="3339572"/>
              <a:ext cx="428390" cy="428390"/>
            </a:xfrm>
            <a:prstGeom prst="rect">
              <a:avLst/>
            </a:prstGeom>
          </p:spPr>
        </p:pic>
        <p:pic>
          <p:nvPicPr>
            <p:cNvPr id="22" name="Picture 21">
              <a:extLst>
                <a:ext uri="{FF2B5EF4-FFF2-40B4-BE49-F238E27FC236}">
                  <a16:creationId xmlns:a16="http://schemas.microsoft.com/office/drawing/2014/main" id="{C6A19E09-CF77-A445-9694-EFB8DA657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5318" y="2346360"/>
              <a:ext cx="529721" cy="731520"/>
            </a:xfrm>
            <a:prstGeom prst="rect">
              <a:avLst/>
            </a:prstGeom>
          </p:spPr>
        </p:pic>
        <p:pic>
          <p:nvPicPr>
            <p:cNvPr id="23" name="Picture 22">
              <a:extLst>
                <a:ext uri="{FF2B5EF4-FFF2-40B4-BE49-F238E27FC236}">
                  <a16:creationId xmlns:a16="http://schemas.microsoft.com/office/drawing/2014/main" id="{172196B5-069C-F04F-9F9B-5D906A3541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521" y="2346360"/>
              <a:ext cx="529721" cy="731520"/>
            </a:xfrm>
            <a:prstGeom prst="rect">
              <a:avLst/>
            </a:prstGeom>
          </p:spPr>
        </p:pic>
        <p:sp>
          <p:nvSpPr>
            <p:cNvPr id="24" name="TextBox 23">
              <a:extLst>
                <a:ext uri="{FF2B5EF4-FFF2-40B4-BE49-F238E27FC236}">
                  <a16:creationId xmlns:a16="http://schemas.microsoft.com/office/drawing/2014/main" id="{C536A9D5-0C00-8344-A5A2-5350BB85E3D7}"/>
                </a:ext>
              </a:extLst>
            </p:cNvPr>
            <p:cNvSpPr txBox="1"/>
            <p:nvPr/>
          </p:nvSpPr>
          <p:spPr>
            <a:xfrm>
              <a:off x="7672810" y="4619011"/>
              <a:ext cx="1449771" cy="743916"/>
            </a:xfrm>
            <a:prstGeom prst="rect">
              <a:avLst/>
            </a:prstGeom>
            <a:noFill/>
          </p:spPr>
          <p:txBody>
            <a:bodyPr wrap="square" lIns="0" tIns="0" rIns="0" bIns="0" rtlCol="0">
              <a:spAutoFit/>
            </a:bodyPr>
            <a:lstStyle/>
            <a:p>
              <a:pPr algn="ctr"/>
              <a:r>
                <a:rPr lang="en-US" sz="1200" b="1" dirty="0">
                  <a:solidFill>
                    <a:srgbClr val="414042"/>
                  </a:solidFill>
                  <a:latin typeface="Amazon Ember" charset="0"/>
                  <a:cs typeface="Amazon Ember" charset="0"/>
                </a:rPr>
                <a:t>App Tier –</a:t>
              </a:r>
            </a:p>
            <a:p>
              <a:pPr algn="ctr"/>
              <a:r>
                <a:rPr lang="en-US" sz="1200" b="1" dirty="0">
                  <a:solidFill>
                    <a:srgbClr val="414042"/>
                  </a:solidFill>
                  <a:latin typeface="Amazon Ember" charset="0"/>
                  <a:cs typeface="Amazon Ember" charset="0"/>
                </a:rPr>
                <a:t>4 CPUs,</a:t>
              </a:r>
            </a:p>
            <a:p>
              <a:pPr algn="ctr"/>
              <a:r>
                <a:rPr lang="en-US" sz="1200" b="1" dirty="0">
                  <a:solidFill>
                    <a:srgbClr val="414042"/>
                  </a:solidFill>
                  <a:latin typeface="Amazon Ember" charset="0"/>
                  <a:cs typeface="Amazon Ember" charset="0"/>
                </a:rPr>
                <a:t> 16-GB memory,</a:t>
              </a:r>
            </a:p>
            <a:p>
              <a:pPr algn="ctr"/>
              <a:r>
                <a:rPr lang="en-US" sz="1200" b="1" dirty="0">
                  <a:solidFill>
                    <a:srgbClr val="414042"/>
                  </a:solidFill>
                  <a:latin typeface="Amazon Ember" charset="0"/>
                  <a:cs typeface="Amazon Ember" charset="0"/>
                </a:rPr>
                <a:t>MS Windows</a:t>
              </a:r>
            </a:p>
          </p:txBody>
        </p:sp>
        <p:sp>
          <p:nvSpPr>
            <p:cNvPr id="25" name="TextBox 24">
              <a:extLst>
                <a:ext uri="{FF2B5EF4-FFF2-40B4-BE49-F238E27FC236}">
                  <a16:creationId xmlns:a16="http://schemas.microsoft.com/office/drawing/2014/main" id="{6C72AA0C-4825-5640-A213-B487AF8FCD39}"/>
                </a:ext>
              </a:extLst>
            </p:cNvPr>
            <p:cNvSpPr txBox="1"/>
            <p:nvPr/>
          </p:nvSpPr>
          <p:spPr>
            <a:xfrm>
              <a:off x="10457318" y="4619011"/>
              <a:ext cx="1470600" cy="743916"/>
            </a:xfrm>
            <a:prstGeom prst="rect">
              <a:avLst/>
            </a:prstGeom>
            <a:noFill/>
          </p:spPr>
          <p:txBody>
            <a:bodyPr wrap="square" lIns="0" tIns="0" rIns="0" bIns="0" rtlCol="0">
              <a:spAutoFit/>
            </a:bodyPr>
            <a:lstStyle/>
            <a:p>
              <a:pPr algn="ctr"/>
              <a:r>
                <a:rPr lang="en-US" sz="1200" b="1" dirty="0">
                  <a:solidFill>
                    <a:srgbClr val="414042"/>
                  </a:solidFill>
                  <a:latin typeface="Amazon Ember" charset="0"/>
                  <a:cs typeface="Amazon Ember" charset="0"/>
                </a:rPr>
                <a:t>App Tier – </a:t>
              </a:r>
            </a:p>
            <a:p>
              <a:pPr algn="ctr"/>
              <a:r>
                <a:rPr lang="en-US" sz="1200" b="1" dirty="0">
                  <a:solidFill>
                    <a:srgbClr val="414042"/>
                  </a:solidFill>
                  <a:latin typeface="Amazon Ember" charset="0"/>
                  <a:cs typeface="Amazon Ember" charset="0"/>
                </a:rPr>
                <a:t>4 CPUs,</a:t>
              </a:r>
            </a:p>
            <a:p>
              <a:pPr algn="ctr"/>
              <a:r>
                <a:rPr lang="en-US" sz="1200" b="1" dirty="0">
                  <a:solidFill>
                    <a:srgbClr val="414042"/>
                  </a:solidFill>
                  <a:latin typeface="Amazon Ember" charset="0"/>
                  <a:cs typeface="Amazon Ember" charset="0"/>
                </a:rPr>
                <a:t> 16-GB memory,</a:t>
              </a:r>
            </a:p>
            <a:p>
              <a:pPr algn="ctr"/>
              <a:r>
                <a:rPr lang="en-US" sz="1200" b="1" dirty="0">
                  <a:solidFill>
                    <a:srgbClr val="414042"/>
                  </a:solidFill>
                  <a:latin typeface="Amazon Ember" charset="0"/>
                  <a:cs typeface="Amazon Ember" charset="0"/>
                </a:rPr>
                <a:t>MS Windows</a:t>
              </a:r>
            </a:p>
          </p:txBody>
        </p:sp>
        <p:pic>
          <p:nvPicPr>
            <p:cNvPr id="26" name="Picture 25">
              <a:extLst>
                <a:ext uri="{FF2B5EF4-FFF2-40B4-BE49-F238E27FC236}">
                  <a16:creationId xmlns:a16="http://schemas.microsoft.com/office/drawing/2014/main" id="{50ADBC89-FC32-454B-B7AA-EC926E716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5320" y="3890454"/>
              <a:ext cx="529721" cy="731520"/>
            </a:xfrm>
            <a:prstGeom prst="rect">
              <a:avLst/>
            </a:prstGeom>
          </p:spPr>
        </p:pic>
        <p:pic>
          <p:nvPicPr>
            <p:cNvPr id="27" name="Picture 26">
              <a:extLst>
                <a:ext uri="{FF2B5EF4-FFF2-40B4-BE49-F238E27FC236}">
                  <a16:creationId xmlns:a16="http://schemas.microsoft.com/office/drawing/2014/main" id="{2FC3B3C0-EC7A-FB49-A544-CE25F378E1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523" y="3890454"/>
              <a:ext cx="529721" cy="731520"/>
            </a:xfrm>
            <a:prstGeom prst="rect">
              <a:avLst/>
            </a:prstGeom>
          </p:spPr>
        </p:pic>
        <p:sp>
          <p:nvSpPr>
            <p:cNvPr id="28" name="TextBox 27">
              <a:extLst>
                <a:ext uri="{FF2B5EF4-FFF2-40B4-BE49-F238E27FC236}">
                  <a16:creationId xmlns:a16="http://schemas.microsoft.com/office/drawing/2014/main" id="{1A162936-2B07-7F47-9433-827B1EEB61BF}"/>
                </a:ext>
              </a:extLst>
            </p:cNvPr>
            <p:cNvSpPr txBox="1"/>
            <p:nvPr/>
          </p:nvSpPr>
          <p:spPr>
            <a:xfrm>
              <a:off x="7468380" y="5870501"/>
              <a:ext cx="4413075" cy="557937"/>
            </a:xfrm>
            <a:prstGeom prst="rect">
              <a:avLst/>
            </a:prstGeom>
            <a:noFill/>
          </p:spPr>
          <p:txBody>
            <a:bodyPr wrap="square" lIns="0" tIns="0" rIns="0" bIns="0" rtlCol="0">
              <a:spAutoFit/>
            </a:bodyPr>
            <a:lstStyle/>
            <a:p>
              <a:pPr algn="ctr"/>
              <a:r>
                <a:rPr lang="en-US" sz="1200" b="1" dirty="0">
                  <a:solidFill>
                    <a:srgbClr val="414042"/>
                  </a:solidFill>
                  <a:latin typeface="Amazon Ember" charset="0"/>
                  <a:cs typeface="Amazon Ember" charset="0"/>
                </a:rPr>
                <a:t>Database Tier –</a:t>
              </a:r>
            </a:p>
            <a:p>
              <a:pPr algn="ctr"/>
              <a:r>
                <a:rPr lang="en-US" sz="1200" b="1" dirty="0">
                  <a:solidFill>
                    <a:srgbClr val="414042"/>
                  </a:solidFill>
                  <a:latin typeface="Amazon Ember" charset="0"/>
                  <a:cs typeface="Amazon Ember" charset="0"/>
                </a:rPr>
                <a:t>8 CPUs, 32-GB memory, 5-TB storage,</a:t>
              </a:r>
            </a:p>
            <a:p>
              <a:pPr algn="ctr"/>
              <a:r>
                <a:rPr lang="en-US" sz="1200" b="1" dirty="0">
                  <a:solidFill>
                    <a:srgbClr val="414042"/>
                  </a:solidFill>
                  <a:latin typeface="Amazon Ember" charset="0"/>
                  <a:cs typeface="Amazon Ember" charset="0"/>
                </a:rPr>
                <a:t>MS Windows, SQL Server SE</a:t>
              </a:r>
            </a:p>
          </p:txBody>
        </p:sp>
        <p:pic>
          <p:nvPicPr>
            <p:cNvPr id="29" name="Picture 28">
              <a:extLst>
                <a:ext uri="{FF2B5EF4-FFF2-40B4-BE49-F238E27FC236}">
                  <a16:creationId xmlns:a16="http://schemas.microsoft.com/office/drawing/2014/main" id="{EED74433-983B-3345-A073-7DD0E4F65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0058" y="5032166"/>
              <a:ext cx="529721" cy="731520"/>
            </a:xfrm>
            <a:prstGeom prst="rect">
              <a:avLst/>
            </a:prstGeom>
          </p:spPr>
        </p:pic>
        <p:cxnSp>
          <p:nvCxnSpPr>
            <p:cNvPr id="30" name="Straight Connector 29">
              <a:extLst>
                <a:ext uri="{FF2B5EF4-FFF2-40B4-BE49-F238E27FC236}">
                  <a16:creationId xmlns:a16="http://schemas.microsoft.com/office/drawing/2014/main" id="{3FC1DD6A-A0A8-894B-BF88-2C64452422D7}"/>
                </a:ext>
              </a:extLst>
            </p:cNvPr>
            <p:cNvCxnSpPr>
              <a:cxnSpLocks/>
            </p:cNvCxnSpPr>
            <p:nvPr/>
          </p:nvCxnSpPr>
          <p:spPr>
            <a:xfrm flipH="1">
              <a:off x="8605038" y="4588118"/>
              <a:ext cx="2237482" cy="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504FAAC-8576-0340-A2D6-5D4739DEAD20}"/>
                </a:ext>
              </a:extLst>
            </p:cNvPr>
            <p:cNvCxnSpPr>
              <a:cxnSpLocks/>
              <a:stCxn id="29" idx="0"/>
            </p:cNvCxnSpPr>
            <p:nvPr/>
          </p:nvCxnSpPr>
          <p:spPr>
            <a:xfrm flipV="1">
              <a:off x="9674918" y="4584284"/>
              <a:ext cx="0" cy="44788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48AEB1D-4821-5A4D-8B34-452C9731E859}"/>
                </a:ext>
              </a:extLst>
            </p:cNvPr>
            <p:cNvCxnSpPr>
              <a:cxnSpLocks/>
            </p:cNvCxnSpPr>
            <p:nvPr/>
          </p:nvCxnSpPr>
          <p:spPr>
            <a:xfrm flipH="1">
              <a:off x="8605040" y="3077880"/>
              <a:ext cx="2237481"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5D0F57D2-F759-2E4C-8550-D69028CD6E23}"/>
                </a:ext>
              </a:extLst>
            </p:cNvPr>
            <p:cNvCxnSpPr>
              <a:cxnSpLocks/>
              <a:stCxn id="21" idx="0"/>
            </p:cNvCxnSpPr>
            <p:nvPr/>
          </p:nvCxnSpPr>
          <p:spPr>
            <a:xfrm flipV="1">
              <a:off x="9733357" y="3077880"/>
              <a:ext cx="0" cy="2616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A3B0AB24-0F06-D348-81A3-5C3C10C846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7723" y="1221556"/>
              <a:ext cx="502289" cy="496614"/>
            </a:xfrm>
            <a:prstGeom prst="rect">
              <a:avLst/>
            </a:prstGeom>
          </p:spPr>
        </p:pic>
        <p:sp>
          <p:nvSpPr>
            <p:cNvPr id="35" name="Rounded Rectangle 34">
              <a:extLst>
                <a:ext uri="{FF2B5EF4-FFF2-40B4-BE49-F238E27FC236}">
                  <a16:creationId xmlns:a16="http://schemas.microsoft.com/office/drawing/2014/main" id="{B0755147-427B-6142-88AB-1B0E1E505423}"/>
                </a:ext>
              </a:extLst>
            </p:cNvPr>
            <p:cNvSpPr/>
            <p:nvPr/>
          </p:nvSpPr>
          <p:spPr>
            <a:xfrm>
              <a:off x="7595113" y="1737515"/>
              <a:ext cx="4083839" cy="4920462"/>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Rectangle 35">
            <a:extLst>
              <a:ext uri="{FF2B5EF4-FFF2-40B4-BE49-F238E27FC236}">
                <a16:creationId xmlns:a16="http://schemas.microsoft.com/office/drawing/2014/main" id="{D847B968-79D0-EB4F-B491-09C6C984F6BA}"/>
              </a:ext>
            </a:extLst>
          </p:cNvPr>
          <p:cNvSpPr/>
          <p:nvPr/>
        </p:nvSpPr>
        <p:spPr>
          <a:xfrm>
            <a:off x="8816173" y="3333158"/>
            <a:ext cx="3386305" cy="2092881"/>
          </a:xfrm>
          <a:prstGeom prst="rect">
            <a:avLst/>
          </a:prstGeom>
          <a:solidFill>
            <a:schemeClr val="bg1">
              <a:alpha val="89000"/>
            </a:schemeClr>
          </a:solidFill>
        </p:spPr>
        <p:txBody>
          <a:bodyPr wrap="square">
            <a:spAutoFit/>
          </a:bodyPr>
          <a:lstStyle/>
          <a:p>
            <a:pPr marL="0" lvl="1"/>
            <a:r>
              <a:rPr lang="en-US" b="1" dirty="0">
                <a:solidFill>
                  <a:schemeClr val="accent2">
                    <a:lumMod val="75000"/>
                  </a:schemeClr>
                </a:solidFill>
                <a:latin typeface="Amazon Ember" panose="02000000000000000000" pitchFamily="2" charset="0"/>
                <a:ea typeface="Amazon Ember" panose="02000000000000000000" pitchFamily="2" charset="0"/>
                <a:cs typeface="Amazon Ember" panose="020B0603020204020204" pitchFamily="34" charset="0"/>
              </a:rPr>
              <a:t>Application Tier:</a:t>
            </a:r>
          </a:p>
          <a:p>
            <a:pPr marL="571500" lvl="2" indent="-342900">
              <a:buFont typeface="Arial" panose="020B0604020202020204" pitchFamily="34" charset="0"/>
              <a:buChar char="•"/>
            </a:pPr>
            <a:r>
              <a:rPr lang="en-US" sz="14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Two physical servers (Four CPUs / 16-GB memory)</a:t>
            </a:r>
          </a:p>
          <a:p>
            <a:pPr marL="571500" lvl="2" indent="-342900">
              <a:buFont typeface="Arial" panose="020B0604020202020204" pitchFamily="34" charset="0"/>
              <a:buChar char="•"/>
            </a:pPr>
            <a:r>
              <a:rPr lang="en-US" sz="14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Microsoft Windows 2016 Base with </a:t>
            </a:r>
            <a:r>
              <a:rPr lang="en-US" altLang="zh-CN" sz="14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Internet Information Services (IIS)</a:t>
            </a:r>
            <a:endParaRPr lang="en-US" sz="14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endParaRPr>
          </a:p>
          <a:p>
            <a:pPr marL="571500" lvl="2" indent="-342900">
              <a:buFont typeface="Arial" panose="020B0604020202020204" pitchFamily="34" charset="0"/>
              <a:buChar char="•"/>
            </a:pPr>
            <a:r>
              <a:rPr lang="en-US" sz="14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High Availability Proxy load balancer used to balance traffic between app servers</a:t>
            </a:r>
          </a:p>
        </p:txBody>
      </p:sp>
      <p:sp>
        <p:nvSpPr>
          <p:cNvPr id="37" name="Rectangle 36">
            <a:extLst>
              <a:ext uri="{FF2B5EF4-FFF2-40B4-BE49-F238E27FC236}">
                <a16:creationId xmlns:a16="http://schemas.microsoft.com/office/drawing/2014/main" id="{3A26D798-F9E2-2C48-A252-6E1327BDC20B}"/>
              </a:ext>
            </a:extLst>
          </p:cNvPr>
          <p:cNvSpPr/>
          <p:nvPr/>
        </p:nvSpPr>
        <p:spPr>
          <a:xfrm>
            <a:off x="146618" y="1389808"/>
            <a:ext cx="3383354" cy="2446824"/>
          </a:xfrm>
          <a:prstGeom prst="rect">
            <a:avLst/>
          </a:prstGeom>
          <a:solidFill>
            <a:schemeClr val="bg1">
              <a:alpha val="89000"/>
            </a:schemeClr>
          </a:solidFill>
        </p:spPr>
        <p:txBody>
          <a:bodyPr wrap="square">
            <a:spAutoFit/>
          </a:bodyPr>
          <a:lstStyle/>
          <a:p>
            <a:pPr marL="57150" lvl="1"/>
            <a:r>
              <a:rPr lang="en-US" b="1" dirty="0">
                <a:solidFill>
                  <a:schemeClr val="accent2">
                    <a:lumMod val="75000"/>
                  </a:schemeClr>
                </a:solidFill>
                <a:latin typeface="Amazon Ember" panose="02000000000000000000" pitchFamily="2" charset="0"/>
                <a:ea typeface="Amazon Ember" panose="02000000000000000000" pitchFamily="2" charset="0"/>
                <a:cs typeface="Amazon Ember" panose="020B0603020204020204" pitchFamily="34" charset="0"/>
              </a:rPr>
              <a:t>Web Tier:</a:t>
            </a:r>
          </a:p>
          <a:p>
            <a:pPr marL="571500" lvl="2" indent="-342900">
              <a:buFont typeface="Arial" panose="020B0604020202020204" pitchFamily="34" charset="0"/>
              <a:buChar char="•"/>
            </a:pPr>
            <a:r>
              <a:rPr lang="en-US" sz="15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Two physical servers (Two CPUs / 4-GB memory)</a:t>
            </a:r>
          </a:p>
          <a:p>
            <a:pPr marL="571500" lvl="2" indent="-342900">
              <a:buFont typeface="Arial" panose="020B0604020202020204" pitchFamily="34" charset="0"/>
              <a:buChar char="•"/>
            </a:pPr>
            <a:r>
              <a:rPr lang="en-US" sz="15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Microsoft Windows </a:t>
            </a:r>
            <a:r>
              <a:rPr lang="en-US" altLang="zh-CN" sz="15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2016</a:t>
            </a:r>
            <a:r>
              <a:rPr lang="zh-CN" altLang="en-US" sz="1500">
                <a:solidFill>
                  <a:schemeClr val="tx1">
                    <a:lumMod val="75000"/>
                    <a:lumOff val="25000"/>
                  </a:schemeClr>
                </a:solidFill>
                <a:latin typeface="Amazon Ember" panose="02000000000000000000" pitchFamily="2" charset="0"/>
                <a:cs typeface="Amazon Ember" panose="020B0603020204020204" pitchFamily="34" charset="0"/>
              </a:rPr>
              <a:t> </a:t>
            </a:r>
            <a:r>
              <a:rPr lang="en-US" altLang="zh-CN" sz="15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Base with Internet Information Services (IIS)</a:t>
            </a:r>
          </a:p>
          <a:p>
            <a:pPr marL="571500" lvl="2" indent="-342900">
              <a:buFont typeface="Arial" panose="020B0604020202020204" pitchFamily="34" charset="0"/>
              <a:buChar char="•"/>
            </a:pPr>
            <a:r>
              <a:rPr lang="en-US" sz="15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High Availability Proxy load balancer used to balance traffic between the web servers</a:t>
            </a:r>
          </a:p>
        </p:txBody>
      </p:sp>
      <p:sp>
        <p:nvSpPr>
          <p:cNvPr id="12" name="Rectangle 11">
            <a:extLst>
              <a:ext uri="{FF2B5EF4-FFF2-40B4-BE49-F238E27FC236}">
                <a16:creationId xmlns:a16="http://schemas.microsoft.com/office/drawing/2014/main" id="{B0F87889-891C-A749-BB7C-DEF354289B1A}"/>
              </a:ext>
            </a:extLst>
          </p:cNvPr>
          <p:cNvSpPr/>
          <p:nvPr/>
        </p:nvSpPr>
        <p:spPr>
          <a:xfrm>
            <a:off x="82498" y="3885776"/>
            <a:ext cx="3447474" cy="2677656"/>
          </a:xfrm>
          <a:prstGeom prst="rect">
            <a:avLst/>
          </a:prstGeom>
          <a:solidFill>
            <a:schemeClr val="bg1">
              <a:alpha val="89000"/>
            </a:schemeClr>
          </a:solidFill>
        </p:spPr>
        <p:txBody>
          <a:bodyPr wrap="square">
            <a:spAutoFit/>
          </a:bodyPr>
          <a:lstStyle/>
          <a:p>
            <a:pPr marL="0" lvl="1"/>
            <a:r>
              <a:rPr lang="en-US" b="1" dirty="0">
                <a:solidFill>
                  <a:schemeClr val="accent2">
                    <a:lumMod val="75000"/>
                  </a:schemeClr>
                </a:solidFill>
                <a:latin typeface="Amazon Ember" panose="02000000000000000000" pitchFamily="2" charset="0"/>
                <a:ea typeface="Amazon Ember" panose="02000000000000000000" pitchFamily="2" charset="0"/>
                <a:cs typeface="Amazon Ember" panose="020B0603020204020204" pitchFamily="34" charset="0"/>
              </a:rPr>
              <a:t>Database Tier:</a:t>
            </a:r>
          </a:p>
          <a:p>
            <a:pPr marL="571500" lvl="2" indent="-342900">
              <a:buFont typeface="Arial" panose="020B0604020202020204" pitchFamily="34" charset="0"/>
              <a:buChar char="•"/>
            </a:pPr>
            <a:r>
              <a:rPr lang="en-US" sz="15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One physical server (Eight CPUs / 32-GB memory / 5-TB storage)</a:t>
            </a:r>
          </a:p>
          <a:p>
            <a:pPr marL="571500" lvl="2" indent="-342900">
              <a:buFont typeface="Arial" panose="020B0604020202020204" pitchFamily="34" charset="0"/>
              <a:buChar char="•"/>
            </a:pPr>
            <a:r>
              <a:rPr lang="en-US" sz="15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SQL Server Standard Edition with Microsoft Windows 2016 Base</a:t>
            </a:r>
          </a:p>
          <a:p>
            <a:pPr marL="571500" lvl="2" indent="-342900">
              <a:buFont typeface="Arial" panose="020B0604020202020204" pitchFamily="34" charset="0"/>
              <a:buChar char="•"/>
            </a:pPr>
            <a:r>
              <a:rPr lang="en-US" sz="15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DBAs access and manage the database, but no RDMBS or advanced configuration is required.</a:t>
            </a:r>
          </a:p>
        </p:txBody>
      </p:sp>
    </p:spTree>
    <p:extLst>
      <p:ext uri="{BB962C8B-B14F-4D97-AF65-F5344CB8AC3E}">
        <p14:creationId xmlns:p14="http://schemas.microsoft.com/office/powerpoint/2010/main" val="2635904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9EE701C9-5F50-A547-B8BF-67376F96660F}"/>
              </a:ext>
            </a:extLst>
          </p:cNvPr>
          <p:cNvSpPr txBox="1">
            <a:spLocks/>
          </p:cNvSpPr>
          <p:nvPr/>
        </p:nvSpPr>
        <p:spPr>
          <a:xfrm>
            <a:off x="390939" y="382060"/>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3200" dirty="0"/>
              <a:t>Solution – Business Continuity</a:t>
            </a:r>
          </a:p>
        </p:txBody>
      </p:sp>
      <p:sp>
        <p:nvSpPr>
          <p:cNvPr id="6" name="TextBox 5">
            <a:extLst>
              <a:ext uri="{FF2B5EF4-FFF2-40B4-BE49-F238E27FC236}">
                <a16:creationId xmlns:a16="http://schemas.microsoft.com/office/drawing/2014/main" id="{C745BB35-A769-914B-AAF1-ECDD653751D0}"/>
              </a:ext>
            </a:extLst>
          </p:cNvPr>
          <p:cNvSpPr txBox="1"/>
          <p:nvPr/>
        </p:nvSpPr>
        <p:spPr>
          <a:xfrm>
            <a:off x="688949" y="1509564"/>
            <a:ext cx="10780744" cy="461665"/>
          </a:xfrm>
          <a:prstGeom prst="rect">
            <a:avLst/>
          </a:prstGeom>
          <a:noFill/>
        </p:spPr>
        <p:txBody>
          <a:bodyPr wrap="square" rtlCol="0">
            <a:spAutoFit/>
          </a:bodyPr>
          <a:lstStyle>
            <a:defPPr>
              <a:defRPr lang="en-US"/>
            </a:defPPr>
            <a:lvl1pPr>
              <a:defRPr sz="240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Use this chart to describe the automatic scaling groups.</a:t>
            </a:r>
          </a:p>
        </p:txBody>
      </p:sp>
      <p:sp>
        <p:nvSpPr>
          <p:cNvPr id="8" name="TextBox 7">
            <a:extLst>
              <a:ext uri="{FF2B5EF4-FFF2-40B4-BE49-F238E27FC236}">
                <a16:creationId xmlns:a16="http://schemas.microsoft.com/office/drawing/2014/main" id="{010B95C1-724E-C04D-B42B-3FABCEBEF69B}"/>
              </a:ext>
            </a:extLst>
          </p:cNvPr>
          <p:cNvSpPr txBox="1"/>
          <p:nvPr/>
        </p:nvSpPr>
        <p:spPr>
          <a:xfrm>
            <a:off x="831828" y="4629397"/>
            <a:ext cx="6210300" cy="338554"/>
          </a:xfrm>
          <a:prstGeom prst="rect">
            <a:avLst/>
          </a:prstGeom>
          <a:noFill/>
        </p:spPr>
        <p:txBody>
          <a:bodyPr wrap="square" rtlCol="0">
            <a:spAutoFit/>
          </a:bodyPr>
          <a:lstStyle>
            <a:defPPr>
              <a:defRPr lang="en-US"/>
            </a:defPPr>
            <a:lvl1pPr>
              <a:defRPr sz="1600">
                <a:latin typeface="Amazon Ember" panose="02000000000000000000" pitchFamily="2" charset="0"/>
                <a:ea typeface="Amazon Ember" panose="02000000000000000000" pitchFamily="2" charset="0"/>
              </a:defRPr>
            </a:lvl1pPr>
          </a:lstStyle>
          <a:p>
            <a:r>
              <a:rPr lang="en-US" dirty="0"/>
              <a:t>* Names must be configured as shown to meet the lab objectives</a:t>
            </a:r>
          </a:p>
        </p:txBody>
      </p:sp>
      <p:graphicFrame>
        <p:nvGraphicFramePr>
          <p:cNvPr id="11" name="Table 10">
            <a:extLst>
              <a:ext uri="{FF2B5EF4-FFF2-40B4-BE49-F238E27FC236}">
                <a16:creationId xmlns:a16="http://schemas.microsoft.com/office/drawing/2014/main" id="{0CDAF9CC-D093-7E4C-A6A3-9906691A9FCA}"/>
              </a:ext>
            </a:extLst>
          </p:cNvPr>
          <p:cNvGraphicFramePr>
            <a:graphicFrameLocks noGrp="1"/>
          </p:cNvGraphicFramePr>
          <p:nvPr>
            <p:extLst>
              <p:ext uri="{D42A27DB-BD31-4B8C-83A1-F6EECF244321}">
                <p14:modId xmlns:p14="http://schemas.microsoft.com/office/powerpoint/2010/main" val="4162832084"/>
              </p:ext>
            </p:extLst>
          </p:nvPr>
        </p:nvGraphicFramePr>
        <p:xfrm>
          <a:off x="815149" y="2141467"/>
          <a:ext cx="10547944" cy="2253615"/>
        </p:xfrm>
        <a:graphic>
          <a:graphicData uri="http://schemas.openxmlformats.org/drawingml/2006/table">
            <a:tbl>
              <a:tblPr firstRow="1" bandRow="1"/>
              <a:tblGrid>
                <a:gridCol w="735863">
                  <a:extLst>
                    <a:ext uri="{9D8B030D-6E8A-4147-A177-3AD203B41FA5}">
                      <a16:colId xmlns:a16="http://schemas.microsoft.com/office/drawing/2014/main" val="20000"/>
                    </a:ext>
                  </a:extLst>
                </a:gridCol>
                <a:gridCol w="1938284">
                  <a:extLst>
                    <a:ext uri="{9D8B030D-6E8A-4147-A177-3AD203B41FA5}">
                      <a16:colId xmlns:a16="http://schemas.microsoft.com/office/drawing/2014/main" val="20001"/>
                    </a:ext>
                  </a:extLst>
                </a:gridCol>
                <a:gridCol w="1128087">
                  <a:extLst>
                    <a:ext uri="{9D8B030D-6E8A-4147-A177-3AD203B41FA5}">
                      <a16:colId xmlns:a16="http://schemas.microsoft.com/office/drawing/2014/main" val="20002"/>
                    </a:ext>
                  </a:extLst>
                </a:gridCol>
                <a:gridCol w="1030599">
                  <a:extLst>
                    <a:ext uri="{9D8B030D-6E8A-4147-A177-3AD203B41FA5}">
                      <a16:colId xmlns:a16="http://schemas.microsoft.com/office/drawing/2014/main" val="20003"/>
                    </a:ext>
                  </a:extLst>
                </a:gridCol>
                <a:gridCol w="843683">
                  <a:extLst>
                    <a:ext uri="{9D8B030D-6E8A-4147-A177-3AD203B41FA5}">
                      <a16:colId xmlns:a16="http://schemas.microsoft.com/office/drawing/2014/main" val="20004"/>
                    </a:ext>
                  </a:extLst>
                </a:gridCol>
                <a:gridCol w="1751685">
                  <a:extLst>
                    <a:ext uri="{9D8B030D-6E8A-4147-A177-3AD203B41FA5}">
                      <a16:colId xmlns:a16="http://schemas.microsoft.com/office/drawing/2014/main" val="20005"/>
                    </a:ext>
                  </a:extLst>
                </a:gridCol>
                <a:gridCol w="1259477">
                  <a:extLst>
                    <a:ext uri="{9D8B030D-6E8A-4147-A177-3AD203B41FA5}">
                      <a16:colId xmlns:a16="http://schemas.microsoft.com/office/drawing/2014/main" val="20006"/>
                    </a:ext>
                  </a:extLst>
                </a:gridCol>
                <a:gridCol w="1860266">
                  <a:extLst>
                    <a:ext uri="{9D8B030D-6E8A-4147-A177-3AD203B41FA5}">
                      <a16:colId xmlns:a16="http://schemas.microsoft.com/office/drawing/2014/main" val="20007"/>
                    </a:ext>
                  </a:extLst>
                </a:gridCol>
              </a:tblGrid>
              <a:tr h="429423">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Tier</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algn="ctr"/>
                      <a:r>
                        <a:rPr lang="en-US" sz="20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Launch</a:t>
                      </a:r>
                      <a:r>
                        <a:rPr lang="en-US" sz="2000" b="1" u="non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Configuration*</a:t>
                      </a:r>
                      <a:endParaRPr lang="en-US" sz="20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Group</a:t>
                      </a:r>
                      <a:r>
                        <a:rPr lang="en-US" sz="2000" b="1"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Name*</a:t>
                      </a:r>
                      <a:endPar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Group</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Size </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20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VPC</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20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Subnets</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20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ELB</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sz="20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Tags</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0000"/>
                  </a:ext>
                </a:extLst>
              </a:tr>
              <a:tr h="77152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marL="0" algn="ctr" defTabSz="457200" rtl="0" eaLnBrk="1" latinLnBrk="0" hangingPunct="1"/>
                      <a:r>
                        <a:rPr lang="en-US" sz="2000" u="none" kern="12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WebTier</a:t>
                      </a:r>
                      <a:endParaRPr lang="en-US" sz="2000" u="none" kern="1200" baseline="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u="none" kern="12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WebTier</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u="none" kern="12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Min 2</a:t>
                      </a:r>
                    </a:p>
                    <a:p>
                      <a:pPr algn="ctr"/>
                      <a:r>
                        <a:rPr lang="en-US" sz="2000" u="none" kern="12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Max 4</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20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20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3 Public Subnets</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u="none"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web-ELB</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20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Key=Name</a:t>
                      </a:r>
                    </a:p>
                    <a:p>
                      <a:pPr marL="0" algn="ctr" defTabSz="457200" rtl="0" eaLnBrk="1" latinLnBrk="0" hangingPunct="1"/>
                      <a:r>
                        <a:rPr lang="en-US" sz="20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Value=</a:t>
                      </a:r>
                      <a:r>
                        <a:rPr lang="en-US" sz="2000" kern="120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WebTier</a:t>
                      </a:r>
                      <a:endParaRPr lang="en-US" sz="20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8105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u="none" kern="12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AppTier</a:t>
                      </a:r>
                      <a:endParaRPr lang="en-US" sz="2000" u="none" kern="1200" baseline="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u="none" kern="12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AppTier</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ctr" defTabSz="457200" rtl="0" eaLnBrk="1" latinLnBrk="0" hangingPunct="1"/>
                      <a:r>
                        <a:rPr lang="en-US" sz="2000" u="none" kern="12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Min 2</a:t>
                      </a:r>
                    </a:p>
                    <a:p>
                      <a:pPr marL="0" algn="ctr" defTabSz="457200" rtl="0" eaLnBrk="1" latinLnBrk="0" hangingPunct="1"/>
                      <a:r>
                        <a:rPr lang="en-US" sz="2000" u="none" kern="12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Max 4</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3 Private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Subnets</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u="none"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app-ELB</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US" sz="20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Key=Name</a:t>
                      </a:r>
                    </a:p>
                    <a:p>
                      <a:pPr marL="0" algn="ctr" defTabSz="457200" rtl="0" eaLnBrk="1" latinLnBrk="0" hangingPunct="1"/>
                      <a:r>
                        <a:rPr lang="en-US" sz="20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Value=</a:t>
                      </a:r>
                      <a:r>
                        <a:rPr lang="en-US" sz="2000" kern="120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AppTier</a:t>
                      </a:r>
                      <a:endParaRPr lang="en-US" sz="20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74021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B037-CB3C-7D43-9CC0-0006D54FA255}"/>
              </a:ext>
            </a:extLst>
          </p:cNvPr>
          <p:cNvSpPr>
            <a:spLocks noGrp="1"/>
          </p:cNvSpPr>
          <p:nvPr>
            <p:ph type="ctrTitle"/>
          </p:nvPr>
        </p:nvSpPr>
        <p:spPr/>
        <p:txBody>
          <a:bodyPr/>
          <a:lstStyle/>
          <a:p>
            <a:r>
              <a:rPr lang="en-US" dirty="0"/>
              <a:t>Project 1 – Designing a Cloud Solution</a:t>
            </a:r>
          </a:p>
        </p:txBody>
      </p:sp>
      <p:sp>
        <p:nvSpPr>
          <p:cNvPr id="3" name="Subtitle 2">
            <a:extLst>
              <a:ext uri="{FF2B5EF4-FFF2-40B4-BE49-F238E27FC236}">
                <a16:creationId xmlns:a16="http://schemas.microsoft.com/office/drawing/2014/main" id="{AABF22C4-4CAB-F646-A6E4-1780B0B55B29}"/>
              </a:ext>
            </a:extLst>
          </p:cNvPr>
          <p:cNvSpPr>
            <a:spLocks noGrp="1"/>
          </p:cNvSpPr>
          <p:nvPr>
            <p:ph type="subTitle" idx="1"/>
          </p:nvPr>
        </p:nvSpPr>
        <p:spPr/>
        <p:txBody>
          <a:bodyPr/>
          <a:lstStyle/>
          <a:p>
            <a:r>
              <a:rPr lang="en-US" i="1" dirty="0"/>
              <a:t>A Medical Company </a:t>
            </a:r>
            <a:r>
              <a:rPr lang="en-US" dirty="0"/>
              <a:t>Startup</a:t>
            </a:r>
          </a:p>
        </p:txBody>
      </p:sp>
      <p:sp>
        <p:nvSpPr>
          <p:cNvPr id="4" name="Footer Placeholder 4">
            <a:extLst>
              <a:ext uri="{FF2B5EF4-FFF2-40B4-BE49-F238E27FC236}">
                <a16:creationId xmlns:a16="http://schemas.microsoft.com/office/drawing/2014/main" id="{2B56AB85-834E-5149-842F-B7919AD731D1}"/>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2018 Amazon Web Services, Inc. or its Affiliates. All rights reserved. Amazon confidential.</a:t>
            </a:r>
          </a:p>
        </p:txBody>
      </p:sp>
      <p:pic>
        <p:nvPicPr>
          <p:cNvPr id="11" name="Picture 10">
            <a:extLst>
              <a:ext uri="{FF2B5EF4-FFF2-40B4-BE49-F238E27FC236}">
                <a16:creationId xmlns:a16="http://schemas.microsoft.com/office/drawing/2014/main" id="{9F55BF86-7E16-DE45-80B1-051B4FAF524C}"/>
              </a:ext>
            </a:extLst>
          </p:cNvPr>
          <p:cNvPicPr>
            <a:picLocks noChangeAspect="1"/>
          </p:cNvPicPr>
          <p:nvPr/>
        </p:nvPicPr>
        <p:blipFill>
          <a:blip r:embed="rId3"/>
          <a:stretch>
            <a:fillRect/>
          </a:stretch>
        </p:blipFill>
        <p:spPr>
          <a:xfrm>
            <a:off x="4746938" y="0"/>
            <a:ext cx="7436171" cy="6858000"/>
          </a:xfrm>
          <a:prstGeom prst="rect">
            <a:avLst/>
          </a:prstGeom>
        </p:spPr>
      </p:pic>
    </p:spTree>
    <p:extLst>
      <p:ext uri="{BB962C8B-B14F-4D97-AF65-F5344CB8AC3E}">
        <p14:creationId xmlns:p14="http://schemas.microsoft.com/office/powerpoint/2010/main" val="4034103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933197" y="2810934"/>
            <a:ext cx="6056583" cy="834496"/>
          </a:xfrm>
        </p:spPr>
        <p:txBody>
          <a:bodyPr>
            <a:noAutofit/>
          </a:bodyPr>
          <a:lstStyle/>
          <a:p>
            <a:r>
              <a:rPr lang="en-US" sz="6600" dirty="0"/>
              <a:t>Thank You!</a:t>
            </a:r>
            <a:endParaRPr lang="en-US" sz="6600"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64695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53627-92D3-7048-9B70-62598433124B}"/>
              </a:ext>
            </a:extLst>
          </p:cNvPr>
          <p:cNvSpPr>
            <a:spLocks noGrp="1"/>
          </p:cNvSpPr>
          <p:nvPr>
            <p:ph type="title"/>
          </p:nvPr>
        </p:nvSpPr>
        <p:spPr/>
        <p:txBody>
          <a:bodyPr>
            <a:normAutofit/>
          </a:bodyPr>
          <a:lstStyle/>
          <a:p>
            <a:r>
              <a:rPr lang="en-US" sz="3600" i="1" dirty="0"/>
              <a:t>A Medical Company </a:t>
            </a:r>
            <a:r>
              <a:rPr lang="en-US" sz="3600" dirty="0"/>
              <a:t>Customer Requirements</a:t>
            </a:r>
          </a:p>
        </p:txBody>
      </p:sp>
      <p:sp>
        <p:nvSpPr>
          <p:cNvPr id="4" name="Slide Number Placeholder 3">
            <a:extLst>
              <a:ext uri="{FF2B5EF4-FFF2-40B4-BE49-F238E27FC236}">
                <a16:creationId xmlns:a16="http://schemas.microsoft.com/office/drawing/2014/main" id="{581C7F46-E238-B24C-A973-006414F4D1B3}"/>
              </a:ext>
            </a:extLst>
          </p:cNvPr>
          <p:cNvSpPr>
            <a:spLocks noGrp="1"/>
          </p:cNvSpPr>
          <p:nvPr>
            <p:ph type="sldNum" sz="quarter" idx="12"/>
          </p:nvPr>
        </p:nvSpPr>
        <p:spPr/>
        <p:txBody>
          <a:bodyPr/>
          <a:lstStyle/>
          <a:p>
            <a:fld id="{9FC43BFD-8FF7-A343-A8A6-E2338FCE8046}" type="slidenum">
              <a:rPr lang="en-US" smtClean="0"/>
              <a:pPr/>
              <a:t>3</a:t>
            </a:fld>
            <a:endParaRPr lang="en-US" dirty="0"/>
          </a:p>
        </p:txBody>
      </p:sp>
      <p:sp>
        <p:nvSpPr>
          <p:cNvPr id="6" name="Rectangle 5">
            <a:extLst>
              <a:ext uri="{FF2B5EF4-FFF2-40B4-BE49-F238E27FC236}">
                <a16:creationId xmlns:a16="http://schemas.microsoft.com/office/drawing/2014/main" id="{73782E3F-CAB0-8D46-90FE-89221428B86C}"/>
              </a:ext>
            </a:extLst>
          </p:cNvPr>
          <p:cNvSpPr/>
          <p:nvPr/>
        </p:nvSpPr>
        <p:spPr>
          <a:xfrm>
            <a:off x="312425" y="1389153"/>
            <a:ext cx="5304604" cy="492443"/>
          </a:xfrm>
          <a:prstGeom prst="rect">
            <a:avLst/>
          </a:prstGeom>
        </p:spPr>
        <p:txBody>
          <a:bodyPr wrap="square">
            <a:spAutoFit/>
          </a:bodyPr>
          <a:lstStyle/>
          <a:p>
            <a:r>
              <a:rPr lang="en-US" sz="2600" b="1" dirty="0">
                <a:solidFill>
                  <a:schemeClr val="accent2">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The requirements include:</a:t>
            </a:r>
          </a:p>
        </p:txBody>
      </p:sp>
      <p:sp>
        <p:nvSpPr>
          <p:cNvPr id="7" name="Content Placeholder 2">
            <a:extLst>
              <a:ext uri="{FF2B5EF4-FFF2-40B4-BE49-F238E27FC236}">
                <a16:creationId xmlns:a16="http://schemas.microsoft.com/office/drawing/2014/main" id="{C05A2EF6-DD5F-0E49-B41C-3481CDD665AE}"/>
              </a:ext>
            </a:extLst>
          </p:cNvPr>
          <p:cNvSpPr>
            <a:spLocks noGrp="1" noChangeAspect="1"/>
          </p:cNvSpPr>
          <p:nvPr>
            <p:ph idx="1"/>
          </p:nvPr>
        </p:nvSpPr>
        <p:spPr>
          <a:xfrm>
            <a:off x="419100" y="1889446"/>
            <a:ext cx="11346180" cy="4510447"/>
          </a:xfrm>
          <a:solidFill>
            <a:schemeClr val="bg1">
              <a:alpha val="80000"/>
            </a:schemeClr>
          </a:solidFill>
        </p:spPr>
        <p:txBody>
          <a:bodyPr vert="horz" lIns="91440" tIns="45720" rIns="91440" bIns="45720" rtlCol="0">
            <a:noAutofit/>
          </a:bodyPr>
          <a:lstStyle/>
          <a:p>
            <a:pPr marL="457200" lvl="1">
              <a:lnSpc>
                <a:spcPct val="110000"/>
              </a:lnSpc>
              <a:spcBef>
                <a:spcPts val="600"/>
              </a:spcBef>
              <a:buFont typeface="+mj-lt"/>
              <a:buAutoNum type="arabicPeriod"/>
            </a:pPr>
            <a:r>
              <a:rPr lang="en-US" sz="2200" b="1" dirty="0">
                <a:latin typeface="Amazon Ember" panose="02000000000000000000" pitchFamily="2" charset="0"/>
                <a:ea typeface="Amazon Ember" panose="02000000000000000000" pitchFamily="2" charset="0"/>
                <a:cs typeface="Amazon Ember Light" panose="020B0403020204020204" pitchFamily="34" charset="0"/>
              </a:rPr>
              <a:t>Configuring </a:t>
            </a:r>
            <a:r>
              <a:rPr lang="en-US" sz="2200" dirty="0">
                <a:latin typeface="Amazon Ember" panose="02000000000000000000" pitchFamily="2" charset="0"/>
                <a:ea typeface="Amazon Ember" panose="02000000000000000000" pitchFamily="2" charset="0"/>
                <a:cs typeface="Amazon Ember Light" panose="020B0403020204020204" pitchFamily="34" charset="0"/>
              </a:rPr>
              <a:t>access permissions to conform with AWS best practices.</a:t>
            </a:r>
            <a:endParaRPr lang="en-US" sz="2200" dirty="0">
              <a:solidFill>
                <a:schemeClr val="tx1"/>
              </a:solidFill>
              <a:latin typeface="Amazon Ember" panose="02000000000000000000" pitchFamily="2" charset="0"/>
              <a:ea typeface="Amazon Ember" panose="02000000000000000000" pitchFamily="2" charset="0"/>
            </a:endParaRPr>
          </a:p>
          <a:p>
            <a:pPr marL="457200" lvl="1">
              <a:lnSpc>
                <a:spcPct val="110000"/>
              </a:lnSpc>
              <a:spcBef>
                <a:spcPts val="600"/>
              </a:spcBef>
              <a:buFont typeface="+mj-lt"/>
              <a:buAutoNum type="arabicPeriod"/>
            </a:pPr>
            <a:r>
              <a:rPr lang="en-US" sz="2200" b="1" dirty="0">
                <a:latin typeface="Amazon Ember" panose="02000000000000000000" pitchFamily="2" charset="0"/>
                <a:ea typeface="Amazon Ember" panose="02000000000000000000" pitchFamily="2" charset="0"/>
                <a:cs typeface="Amazon Ember Light" panose="020B0403020204020204" pitchFamily="34" charset="0"/>
              </a:rPr>
              <a:t>Building</a:t>
            </a:r>
            <a:r>
              <a:rPr lang="en-US" sz="2200" dirty="0">
                <a:latin typeface="Amazon Ember" panose="02000000000000000000" pitchFamily="2" charset="0"/>
                <a:ea typeface="Amazon Ember" panose="02000000000000000000" pitchFamily="2" charset="0"/>
                <a:cs typeface="Amazon Ember Light" panose="020B0403020204020204" pitchFamily="34" charset="0"/>
              </a:rPr>
              <a:t> networks that conform to AWS best practices while providing all the necessary network services to the application in their different environments.</a:t>
            </a:r>
          </a:p>
          <a:p>
            <a:pPr marL="457200" lvl="1">
              <a:lnSpc>
                <a:spcPct val="110000"/>
              </a:lnSpc>
              <a:spcBef>
                <a:spcPts val="600"/>
              </a:spcBef>
              <a:buFont typeface="+mj-lt"/>
              <a:buAutoNum type="arabicPeriod"/>
            </a:pPr>
            <a:r>
              <a:rPr lang="en-US" sz="2200" b="1" dirty="0">
                <a:latin typeface="Amazon Ember" panose="02000000000000000000" pitchFamily="2" charset="0"/>
                <a:ea typeface="Amazon Ember" panose="02000000000000000000" pitchFamily="2" charset="0"/>
                <a:cs typeface="Amazon Ember Light" panose="020B0403020204020204" pitchFamily="34" charset="0"/>
              </a:rPr>
              <a:t>Building</a:t>
            </a:r>
            <a:r>
              <a:rPr lang="en-US" sz="2200" dirty="0">
                <a:latin typeface="Amazon Ember" panose="02000000000000000000" pitchFamily="2" charset="0"/>
                <a:ea typeface="Amazon Ember" panose="02000000000000000000" pitchFamily="2" charset="0"/>
                <a:cs typeface="Amazon Ember Light" panose="020B0403020204020204" pitchFamily="34" charset="0"/>
              </a:rPr>
              <a:t> an architecture that matches the current architecture at the server hosting company and that can handle doubling the number of servers.</a:t>
            </a:r>
          </a:p>
          <a:p>
            <a:pPr marL="457200" lvl="1">
              <a:lnSpc>
                <a:spcPct val="110000"/>
              </a:lnSpc>
              <a:spcBef>
                <a:spcPts val="600"/>
              </a:spcBef>
              <a:buFont typeface="+mj-lt"/>
              <a:buAutoNum type="arabicPeriod"/>
            </a:pPr>
            <a:r>
              <a:rPr lang="en-US" sz="2200" b="1" dirty="0">
                <a:latin typeface="Amazon Ember" panose="02000000000000000000" pitchFamily="2" charset="0"/>
                <a:ea typeface="Amazon Ember" panose="02000000000000000000" pitchFamily="2" charset="0"/>
                <a:cs typeface="Amazon Ember Light" panose="020B0403020204020204" pitchFamily="34" charset="0"/>
              </a:rPr>
              <a:t>Securing</a:t>
            </a:r>
            <a:r>
              <a:rPr lang="en-US" sz="2200" dirty="0">
                <a:latin typeface="Amazon Ember" panose="02000000000000000000" pitchFamily="2" charset="0"/>
                <a:ea typeface="Amazon Ember" panose="02000000000000000000" pitchFamily="2" charset="0"/>
                <a:cs typeface="Amazon Ember Light" panose="020B0403020204020204" pitchFamily="34" charset="0"/>
              </a:rPr>
              <a:t> all medical information, as medical information usually contains highly sensitive personally identifiable information (PII). </a:t>
            </a:r>
          </a:p>
          <a:p>
            <a:pPr marL="457200" lvl="1">
              <a:lnSpc>
                <a:spcPct val="110000"/>
              </a:lnSpc>
              <a:spcBef>
                <a:spcPts val="600"/>
              </a:spcBef>
              <a:buFont typeface="+mj-lt"/>
              <a:buAutoNum type="arabicPeriod"/>
            </a:pPr>
            <a:r>
              <a:rPr lang="en-US" sz="2200" b="1" dirty="0">
                <a:latin typeface="Amazon Ember" panose="02000000000000000000" pitchFamily="2" charset="0"/>
                <a:ea typeface="Amazon Ember" panose="02000000000000000000" pitchFamily="2" charset="0"/>
                <a:cs typeface="Amazon Ember Light" panose="020B0403020204020204" pitchFamily="34" charset="0"/>
              </a:rPr>
              <a:t>Utilizing</a:t>
            </a:r>
            <a:r>
              <a:rPr lang="en-US" sz="2200" dirty="0">
                <a:latin typeface="Amazon Ember" panose="02000000000000000000" pitchFamily="2" charset="0"/>
                <a:ea typeface="Amazon Ember" panose="02000000000000000000" pitchFamily="2" charset="0"/>
                <a:cs typeface="Amazon Ember Light" panose="020B0403020204020204" pitchFamily="34" charset="0"/>
              </a:rPr>
              <a:t> </a:t>
            </a:r>
            <a:r>
              <a:rPr lang="en-US" sz="2200" dirty="0">
                <a:latin typeface="Amazon Ember" panose="02000000000000000000" pitchFamily="2" charset="0"/>
                <a:ea typeface="Amazon Ember" panose="02000000000000000000" pitchFamily="2" charset="0"/>
                <a:cs typeface="Amazon Ember" panose="020B0603020204020204" pitchFamily="34" charset="0"/>
              </a:rPr>
              <a:t>load balancers for web tier and application tier that must support </a:t>
            </a:r>
            <a:r>
              <a:rPr lang="en-US" sz="2200" b="1" dirty="0">
                <a:latin typeface="Amazon Ember" panose="02000000000000000000" pitchFamily="2" charset="0"/>
                <a:ea typeface="Amazon Ember" panose="02000000000000000000" pitchFamily="2" charset="0"/>
                <a:cs typeface="Amazon Ember" panose="020B0603020204020204" pitchFamily="34" charset="0"/>
              </a:rPr>
              <a:t>HTTP, HTTPS, TCP protocols</a:t>
            </a:r>
            <a:r>
              <a:rPr lang="en-US" sz="2200" dirty="0">
                <a:latin typeface="Amazon Ember" panose="02000000000000000000" pitchFamily="2" charset="0"/>
                <a:ea typeface="Amazon Ember" panose="02000000000000000000" pitchFamily="2" charset="0"/>
                <a:cs typeface="Amazon Ember" panose="020B0603020204020204" pitchFamily="34" charset="0"/>
              </a:rPr>
              <a:t> </a:t>
            </a:r>
            <a:r>
              <a:rPr lang="en-US" sz="2200" b="1" dirty="0">
                <a:latin typeface="Amazon Ember" panose="02000000000000000000" pitchFamily="2" charset="0"/>
                <a:ea typeface="Amazon Ember" panose="02000000000000000000" pitchFamily="2" charset="0"/>
              </a:rPr>
              <a:t>plans to move their application into AWS.</a:t>
            </a:r>
          </a:p>
          <a:p>
            <a:pPr marL="457200" lvl="1">
              <a:lnSpc>
                <a:spcPct val="110000"/>
              </a:lnSpc>
              <a:spcBef>
                <a:spcPts val="600"/>
              </a:spcBef>
              <a:buFont typeface="+mj-lt"/>
              <a:buAutoNum type="arabicPeriod"/>
            </a:pPr>
            <a:r>
              <a:rPr lang="en-US" sz="2200" b="1" dirty="0">
                <a:latin typeface="Amazon Ember" panose="02000000000000000000" pitchFamily="2" charset="0"/>
                <a:ea typeface="Amazon Ember" panose="02000000000000000000" pitchFamily="2" charset="0"/>
              </a:rPr>
              <a:t>Architecture </a:t>
            </a:r>
            <a:r>
              <a:rPr lang="en-US" sz="2200" dirty="0">
                <a:latin typeface="Amazon Ember" panose="02000000000000000000" pitchFamily="2" charset="0"/>
                <a:ea typeface="Amazon Ember" panose="02000000000000000000" pitchFamily="2" charset="0"/>
              </a:rPr>
              <a:t>should be resilient (built for business continuity).</a:t>
            </a:r>
          </a:p>
          <a:p>
            <a:pPr marL="457200" lvl="1">
              <a:lnSpc>
                <a:spcPct val="110000"/>
              </a:lnSpc>
              <a:spcBef>
                <a:spcPts val="600"/>
              </a:spcBef>
              <a:buFont typeface="+mj-lt"/>
              <a:buAutoNum type="arabicPeriod"/>
            </a:pPr>
            <a:r>
              <a:rPr lang="en-US" sz="2200" b="1" dirty="0">
                <a:latin typeface="Amazon Ember" panose="02000000000000000000" pitchFamily="2" charset="0"/>
                <a:ea typeface="Amazon Ember" panose="02000000000000000000" pitchFamily="2" charset="0"/>
                <a:cs typeface="Amazon Ember Light" panose="020B0403020204020204" pitchFamily="34" charset="0"/>
              </a:rPr>
              <a:t>Configuring</a:t>
            </a:r>
            <a:r>
              <a:rPr lang="en-US" sz="2200" dirty="0">
                <a:latin typeface="Amazon Ember" panose="02000000000000000000" pitchFamily="2" charset="0"/>
                <a:ea typeface="Amazon Ember" panose="02000000000000000000" pitchFamily="2" charset="0"/>
                <a:cs typeface="Amazon Ember Light" panose="020B0403020204020204" pitchFamily="34" charset="0"/>
              </a:rPr>
              <a:t> auditing to track all user actions.</a:t>
            </a:r>
          </a:p>
        </p:txBody>
      </p:sp>
    </p:spTree>
    <p:extLst>
      <p:ext uri="{BB962C8B-B14F-4D97-AF65-F5344CB8AC3E}">
        <p14:creationId xmlns:p14="http://schemas.microsoft.com/office/powerpoint/2010/main" val="767834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38E3E456-D1EE-A44F-8270-FCD28AB068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546" y="2128083"/>
            <a:ext cx="4157472" cy="3960835"/>
          </a:xfrm>
          <a:prstGeom prst="rect">
            <a:avLst/>
          </a:prstGeom>
        </p:spPr>
      </p:pic>
      <p:sp>
        <p:nvSpPr>
          <p:cNvPr id="73" name="TextBox 72">
            <a:extLst>
              <a:ext uri="{FF2B5EF4-FFF2-40B4-BE49-F238E27FC236}">
                <a16:creationId xmlns:a16="http://schemas.microsoft.com/office/drawing/2014/main" id="{AFB2F8FB-D6EF-2246-912B-D69D72930F0C}"/>
              </a:ext>
            </a:extLst>
          </p:cNvPr>
          <p:cNvSpPr txBox="1"/>
          <p:nvPr/>
        </p:nvSpPr>
        <p:spPr>
          <a:xfrm>
            <a:off x="5043948" y="1761424"/>
            <a:ext cx="6956668" cy="3349635"/>
          </a:xfrm>
          <a:prstGeom prst="rect">
            <a:avLst/>
          </a:prstGeom>
          <a:solidFill>
            <a:schemeClr val="bg1">
              <a:alpha val="70000"/>
            </a:schemeClr>
          </a:solidFill>
        </p:spPr>
        <p:txBody>
          <a:bodyPr wrap="square" rtlCol="0">
            <a:spAutoFit/>
          </a:bodyPr>
          <a:lstStyle/>
          <a:p>
            <a:pPr marL="285750" indent="-285750">
              <a:spcBef>
                <a:spcPts val="1200"/>
              </a:spcBef>
              <a:spcAft>
                <a:spcPts val="1000"/>
              </a:spcAft>
              <a:buFont typeface="Wingdings" panose="05000000000000000000" pitchFamily="2" charset="2"/>
              <a:buChar char="q"/>
            </a:pPr>
            <a:r>
              <a:rPr lang="en-US" sz="2000" dirty="0"/>
              <a:t>VPC</a:t>
            </a:r>
          </a:p>
          <a:p>
            <a:pPr marL="285750" indent="-285750">
              <a:spcBef>
                <a:spcPts val="1200"/>
              </a:spcBef>
              <a:spcAft>
                <a:spcPts val="1000"/>
              </a:spcAft>
              <a:buFont typeface="Wingdings" panose="05000000000000000000" pitchFamily="2" charset="2"/>
              <a:buChar char="q"/>
            </a:pPr>
            <a:r>
              <a:rPr lang="en-US" sz="2000" dirty="0"/>
              <a:t>EC2</a:t>
            </a:r>
          </a:p>
          <a:p>
            <a:pPr marL="285750" indent="-285750">
              <a:spcBef>
                <a:spcPts val="1200"/>
              </a:spcBef>
              <a:spcAft>
                <a:spcPts val="1000"/>
              </a:spcAft>
              <a:buFont typeface="Wingdings" panose="05000000000000000000" pitchFamily="2" charset="2"/>
              <a:buChar char="q"/>
            </a:pPr>
            <a:r>
              <a:rPr lang="en-US" sz="2000" dirty="0"/>
              <a:t>IAM</a:t>
            </a:r>
          </a:p>
          <a:p>
            <a:pPr marL="285750" indent="-285750">
              <a:spcBef>
                <a:spcPts val="1200"/>
              </a:spcBef>
              <a:spcAft>
                <a:spcPts val="1000"/>
              </a:spcAft>
              <a:buFont typeface="Wingdings" panose="05000000000000000000" pitchFamily="2" charset="2"/>
              <a:buChar char="q"/>
            </a:pPr>
            <a:r>
              <a:rPr lang="en-US" sz="2000" dirty="0"/>
              <a:t>CLOUDWATCH</a:t>
            </a:r>
          </a:p>
          <a:p>
            <a:pPr marL="285750" indent="-285750">
              <a:spcBef>
                <a:spcPts val="1200"/>
              </a:spcBef>
              <a:spcAft>
                <a:spcPts val="1000"/>
              </a:spcAft>
              <a:buFont typeface="Wingdings" panose="05000000000000000000" pitchFamily="2" charset="2"/>
              <a:buChar char="q"/>
            </a:pPr>
            <a:r>
              <a:rPr lang="en-US" sz="2000" dirty="0"/>
              <a:t>CLOUDTRIAL</a:t>
            </a:r>
          </a:p>
          <a:p>
            <a:pPr marL="285750" indent="-285750">
              <a:spcBef>
                <a:spcPts val="1200"/>
              </a:spcBef>
              <a:spcAft>
                <a:spcPts val="1000"/>
              </a:spcAft>
              <a:buFont typeface="Wingdings" panose="05000000000000000000" pitchFamily="2" charset="2"/>
              <a:buChar char="q"/>
            </a:pPr>
            <a:r>
              <a:rPr lang="en-US" sz="2000" dirty="0"/>
              <a:t>RDS</a:t>
            </a:r>
          </a:p>
        </p:txBody>
      </p:sp>
      <p:sp>
        <p:nvSpPr>
          <p:cNvPr id="4" name="Slide Number Placeholder 3">
            <a:extLst>
              <a:ext uri="{FF2B5EF4-FFF2-40B4-BE49-F238E27FC236}">
                <a16:creationId xmlns:a16="http://schemas.microsoft.com/office/drawing/2014/main" id="{A061F05B-565C-BA4B-BA52-ABC5C4365DAC}"/>
              </a:ext>
            </a:extLst>
          </p:cNvPr>
          <p:cNvSpPr>
            <a:spLocks noGrp="1"/>
          </p:cNvSpPr>
          <p:nvPr>
            <p:ph type="sldNum" sz="quarter" idx="12"/>
          </p:nvPr>
        </p:nvSpPr>
        <p:spPr>
          <a:xfrm>
            <a:off x="9139428" y="6356350"/>
            <a:ext cx="2743200" cy="365125"/>
          </a:xfrm>
        </p:spPr>
        <p:txBody>
          <a:bodyPr/>
          <a:lstStyle/>
          <a:p>
            <a:fld id="{9FC43BFD-8FF7-A343-A8A6-E2338FCE8046}" type="slidenum">
              <a:rPr lang="en-US" smtClean="0"/>
              <a:pPr/>
              <a:t>4</a:t>
            </a:fld>
            <a:endParaRPr lang="en-US" dirty="0"/>
          </a:p>
        </p:txBody>
      </p:sp>
      <p:sp>
        <p:nvSpPr>
          <p:cNvPr id="38" name="Title 1">
            <a:extLst>
              <a:ext uri="{FF2B5EF4-FFF2-40B4-BE49-F238E27FC236}">
                <a16:creationId xmlns:a16="http://schemas.microsoft.com/office/drawing/2014/main" id="{9EE701C9-5F50-A547-B8BF-67376F96660F}"/>
              </a:ext>
            </a:extLst>
          </p:cNvPr>
          <p:cNvSpPr txBox="1">
            <a:spLocks/>
          </p:cNvSpPr>
          <p:nvPr/>
        </p:nvSpPr>
        <p:spPr>
          <a:xfrm>
            <a:off x="390939" y="382060"/>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3600" dirty="0"/>
              <a:t>Solution – Identify AWS Services </a:t>
            </a:r>
          </a:p>
        </p:txBody>
      </p:sp>
      <p:sp>
        <p:nvSpPr>
          <p:cNvPr id="72" name="TextBox 71">
            <a:extLst>
              <a:ext uri="{FF2B5EF4-FFF2-40B4-BE49-F238E27FC236}">
                <a16:creationId xmlns:a16="http://schemas.microsoft.com/office/drawing/2014/main" id="{5FB8E465-83C1-324F-9D63-F49C88B17626}"/>
              </a:ext>
            </a:extLst>
          </p:cNvPr>
          <p:cNvSpPr txBox="1"/>
          <p:nvPr/>
        </p:nvSpPr>
        <p:spPr>
          <a:xfrm>
            <a:off x="390937" y="1990941"/>
            <a:ext cx="4535023" cy="3108543"/>
          </a:xfrm>
          <a:prstGeom prst="rect">
            <a:avLst/>
          </a:prstGeom>
          <a:noFill/>
        </p:spPr>
        <p:txBody>
          <a:bodyPr wrap="squar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Identify the</a:t>
            </a:r>
            <a:r>
              <a:rPr lang="en-US" sz="2800"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 POTENTIAL </a:t>
            </a:r>
            <a:r>
              <a:rPr lang="en-US" sz="2800" dirty="0">
                <a:latin typeface="Amazon Ember" panose="020B0603020204020204" pitchFamily="34" charset="0"/>
                <a:ea typeface="Amazon Ember" panose="020B0603020204020204" pitchFamily="34" charset="0"/>
                <a:cs typeface="Amazon Ember" panose="020B0603020204020204" pitchFamily="34" charset="0"/>
              </a:rPr>
              <a:t>services needed and the purpose for each service that will be used to move </a:t>
            </a:r>
            <a:r>
              <a:rPr lang="en-US" sz="2800" dirty="0">
                <a:solidFill>
                  <a:schemeClr val="accent2">
                    <a:lumMod val="75000"/>
                  </a:schemeClr>
                </a:solidFill>
                <a:latin typeface="Amazon Ember" panose="020B0603020204020204" pitchFamily="34" charset="0"/>
                <a:ea typeface="Amazon Ember" panose="020B0603020204020204" pitchFamily="34" charset="0"/>
                <a:cs typeface="Amazon Ember" panose="020B0603020204020204" pitchFamily="34" charset="0"/>
              </a:rPr>
              <a:t>A Medical Company’s </a:t>
            </a:r>
            <a:r>
              <a:rPr lang="en-US" sz="2800" dirty="0">
                <a:latin typeface="Amazon Ember" panose="020B0603020204020204" pitchFamily="34" charset="0"/>
                <a:ea typeface="Amazon Ember" panose="020B0603020204020204" pitchFamily="34" charset="0"/>
                <a:cs typeface="Amazon Ember" panose="020B0603020204020204" pitchFamily="34" charset="0"/>
              </a:rPr>
              <a:t>current environment to AWS.</a:t>
            </a:r>
          </a:p>
        </p:txBody>
      </p:sp>
    </p:spTree>
    <p:extLst>
      <p:ext uri="{BB962C8B-B14F-4D97-AF65-F5344CB8AC3E}">
        <p14:creationId xmlns:p14="http://schemas.microsoft.com/office/powerpoint/2010/main" val="820991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53627-92D3-7048-9B70-62598433124B}"/>
              </a:ext>
            </a:extLst>
          </p:cNvPr>
          <p:cNvSpPr>
            <a:spLocks noGrp="1"/>
          </p:cNvSpPr>
          <p:nvPr>
            <p:ph type="title"/>
          </p:nvPr>
        </p:nvSpPr>
        <p:spPr/>
        <p:txBody>
          <a:bodyPr>
            <a:normAutofit/>
          </a:bodyPr>
          <a:lstStyle/>
          <a:p>
            <a:r>
              <a:rPr lang="en-US" sz="3600" dirty="0"/>
              <a:t>Detailed Requirements – User Authentication</a:t>
            </a:r>
          </a:p>
        </p:txBody>
      </p:sp>
      <p:sp>
        <p:nvSpPr>
          <p:cNvPr id="4" name="Slide Number Placeholder 3">
            <a:extLst>
              <a:ext uri="{FF2B5EF4-FFF2-40B4-BE49-F238E27FC236}">
                <a16:creationId xmlns:a16="http://schemas.microsoft.com/office/drawing/2014/main" id="{581C7F46-E238-B24C-A973-006414F4D1B3}"/>
              </a:ext>
            </a:extLst>
          </p:cNvPr>
          <p:cNvSpPr>
            <a:spLocks noGrp="1"/>
          </p:cNvSpPr>
          <p:nvPr>
            <p:ph type="sldNum" sz="quarter" idx="12"/>
          </p:nvPr>
        </p:nvSpPr>
        <p:spPr/>
        <p:txBody>
          <a:bodyPr/>
          <a:lstStyle/>
          <a:p>
            <a:fld id="{9FC43BFD-8FF7-A343-A8A6-E2338FCE8046}" type="slidenum">
              <a:rPr lang="en-US" smtClean="0"/>
              <a:pPr/>
              <a:t>5</a:t>
            </a:fld>
            <a:endParaRPr lang="en-US" dirty="0"/>
          </a:p>
        </p:txBody>
      </p:sp>
      <p:sp>
        <p:nvSpPr>
          <p:cNvPr id="8" name="Slide Number Placeholder 3">
            <a:extLst>
              <a:ext uri="{FF2B5EF4-FFF2-40B4-BE49-F238E27FC236}">
                <a16:creationId xmlns:a16="http://schemas.microsoft.com/office/drawing/2014/main" id="{D374E233-B4B4-C440-A6AA-6C181E7C0485}"/>
              </a:ext>
            </a:extLst>
          </p:cNvPr>
          <p:cNvSpPr txBox="1">
            <a:spLocks/>
          </p:cNvSpPr>
          <p:nvPr/>
        </p:nvSpPr>
        <p:spPr>
          <a:xfrm>
            <a:off x="9006607" y="6572512"/>
            <a:ext cx="2742486" cy="365125"/>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9" name="Group 8">
            <a:extLst>
              <a:ext uri="{FF2B5EF4-FFF2-40B4-BE49-F238E27FC236}">
                <a16:creationId xmlns:a16="http://schemas.microsoft.com/office/drawing/2014/main" id="{80370E5D-841A-4D4F-AD19-A09A39023C92}"/>
              </a:ext>
            </a:extLst>
          </p:cNvPr>
          <p:cNvGrpSpPr/>
          <p:nvPr/>
        </p:nvGrpSpPr>
        <p:grpSpPr>
          <a:xfrm>
            <a:off x="100040" y="2797684"/>
            <a:ext cx="11649053" cy="2171813"/>
            <a:chOff x="100040" y="6377390"/>
            <a:chExt cx="11649053" cy="2171813"/>
          </a:xfrm>
        </p:grpSpPr>
        <p:grpSp>
          <p:nvGrpSpPr>
            <p:cNvPr id="10" name="Group 9">
              <a:extLst>
                <a:ext uri="{FF2B5EF4-FFF2-40B4-BE49-F238E27FC236}">
                  <a16:creationId xmlns:a16="http://schemas.microsoft.com/office/drawing/2014/main" id="{8C7A65C8-8030-A245-9080-372AC53B51E8}"/>
                </a:ext>
              </a:extLst>
            </p:cNvPr>
            <p:cNvGrpSpPr/>
            <p:nvPr/>
          </p:nvGrpSpPr>
          <p:grpSpPr>
            <a:xfrm>
              <a:off x="100040" y="6377390"/>
              <a:ext cx="11649053" cy="2171813"/>
              <a:chOff x="2683882" y="5277456"/>
              <a:chExt cx="6991720" cy="1174906"/>
            </a:xfrm>
          </p:grpSpPr>
          <p:grpSp>
            <p:nvGrpSpPr>
              <p:cNvPr id="12" name="Group 11">
                <a:extLst>
                  <a:ext uri="{FF2B5EF4-FFF2-40B4-BE49-F238E27FC236}">
                    <a16:creationId xmlns:a16="http://schemas.microsoft.com/office/drawing/2014/main" id="{BDE713C8-B9A4-4A48-8D7C-925104EB3A56}"/>
                  </a:ext>
                </a:extLst>
              </p:cNvPr>
              <p:cNvGrpSpPr/>
              <p:nvPr/>
            </p:nvGrpSpPr>
            <p:grpSpPr>
              <a:xfrm>
                <a:off x="4010232" y="5664890"/>
                <a:ext cx="4339945" cy="0"/>
                <a:chOff x="5366763" y="5672764"/>
                <a:chExt cx="4339945" cy="0"/>
              </a:xfrm>
            </p:grpSpPr>
            <p:cxnSp>
              <p:nvCxnSpPr>
                <p:cNvPr id="17" name="Straight Arrow Connector 16">
                  <a:extLst>
                    <a:ext uri="{FF2B5EF4-FFF2-40B4-BE49-F238E27FC236}">
                      <a16:creationId xmlns:a16="http://schemas.microsoft.com/office/drawing/2014/main" id="{3843BB00-0CEF-074B-9925-DF7E85064648}"/>
                    </a:ext>
                  </a:extLst>
                </p:cNvPr>
                <p:cNvCxnSpPr/>
                <p:nvPr/>
              </p:nvCxnSpPr>
              <p:spPr>
                <a:xfrm>
                  <a:off x="8880231" y="5672764"/>
                  <a:ext cx="826477" cy="0"/>
                </a:xfrm>
                <a:prstGeom prst="straightConnector1">
                  <a:avLst/>
                </a:prstGeom>
                <a:ln w="1270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4C9EAB3-5569-4546-8263-24645C84A4B4}"/>
                    </a:ext>
                  </a:extLst>
                </p:cNvPr>
                <p:cNvCxnSpPr>
                  <a:cxnSpLocks/>
                </p:cNvCxnSpPr>
                <p:nvPr/>
              </p:nvCxnSpPr>
              <p:spPr>
                <a:xfrm flipH="1">
                  <a:off x="5366763" y="5672764"/>
                  <a:ext cx="856309" cy="0"/>
                </a:xfrm>
                <a:prstGeom prst="straightConnector1">
                  <a:avLst/>
                </a:prstGeom>
                <a:ln w="1270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CD9558D5-054E-B94B-8B84-9C9FD41D5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5419" y="5277456"/>
                <a:ext cx="761234" cy="789426"/>
              </a:xfrm>
              <a:prstGeom prst="rect">
                <a:avLst/>
              </a:prstGeom>
            </p:spPr>
          </p:pic>
          <p:pic>
            <p:nvPicPr>
              <p:cNvPr id="14" name="Picture 13">
                <a:extLst>
                  <a:ext uri="{FF2B5EF4-FFF2-40B4-BE49-F238E27FC236}">
                    <a16:creationId xmlns:a16="http://schemas.microsoft.com/office/drawing/2014/main" id="{4988CE21-CD2E-1548-9D34-AC9C0D42B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2220" y="5277456"/>
                <a:ext cx="761234" cy="789426"/>
              </a:xfrm>
              <a:prstGeom prst="rect">
                <a:avLst/>
              </a:prstGeom>
            </p:spPr>
          </p:pic>
          <p:pic>
            <p:nvPicPr>
              <p:cNvPr id="15" name="Picture 14" descr="Multimedia.png">
                <a:extLst>
                  <a:ext uri="{FF2B5EF4-FFF2-40B4-BE49-F238E27FC236}">
                    <a16:creationId xmlns:a16="http://schemas.microsoft.com/office/drawing/2014/main" id="{E18DCDCA-FDBD-A44F-B6B6-3DCE16448F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3882" y="5528318"/>
                <a:ext cx="924044" cy="924044"/>
              </a:xfrm>
              <a:prstGeom prst="rect">
                <a:avLst/>
              </a:prstGeom>
            </p:spPr>
          </p:pic>
          <p:pic>
            <p:nvPicPr>
              <p:cNvPr id="16" name="Picture 15" descr="Multimedia.png">
                <a:extLst>
                  <a:ext uri="{FF2B5EF4-FFF2-40B4-BE49-F238E27FC236}">
                    <a16:creationId xmlns:a16="http://schemas.microsoft.com/office/drawing/2014/main" id="{862917AA-9BE6-DC4E-814B-44B73F02BDE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51558" y="5528318"/>
                <a:ext cx="924044" cy="924044"/>
              </a:xfrm>
              <a:prstGeom prst="rect">
                <a:avLst/>
              </a:prstGeom>
            </p:spPr>
          </p:pic>
        </p:grpSp>
        <p:pic>
          <p:nvPicPr>
            <p:cNvPr id="11" name="Picture 10">
              <a:extLst>
                <a:ext uri="{FF2B5EF4-FFF2-40B4-BE49-F238E27FC236}">
                  <a16:creationId xmlns:a16="http://schemas.microsoft.com/office/drawing/2014/main" id="{F56D5A75-0504-984B-B4AD-93D04EC93B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3864" y="6377390"/>
              <a:ext cx="2175714" cy="2145496"/>
            </a:xfrm>
            <a:prstGeom prst="rect">
              <a:avLst/>
            </a:prstGeom>
          </p:spPr>
        </p:pic>
      </p:grpSp>
      <p:sp>
        <p:nvSpPr>
          <p:cNvPr id="19" name="Rectangle 18">
            <a:extLst>
              <a:ext uri="{FF2B5EF4-FFF2-40B4-BE49-F238E27FC236}">
                <a16:creationId xmlns:a16="http://schemas.microsoft.com/office/drawing/2014/main" id="{85E8FFF4-A1ED-4445-AFDE-8D70CB790ED5}"/>
              </a:ext>
            </a:extLst>
          </p:cNvPr>
          <p:cNvSpPr/>
          <p:nvPr/>
        </p:nvSpPr>
        <p:spPr>
          <a:xfrm>
            <a:off x="6130927" y="1375212"/>
            <a:ext cx="5857875" cy="5016758"/>
          </a:xfrm>
          <a:prstGeom prst="rect">
            <a:avLst/>
          </a:prstGeom>
          <a:solidFill>
            <a:schemeClr val="bg1">
              <a:alpha val="85000"/>
            </a:schemeClr>
          </a:solidFill>
        </p:spPr>
        <p:txBody>
          <a:bodyPr wrap="square">
            <a:spAutoFit/>
          </a:bodyPr>
          <a:lstStyle/>
          <a:p>
            <a:pPr marL="456696" lvl="1">
              <a:spcBef>
                <a:spcPts val="1200"/>
              </a:spcBef>
            </a:pPr>
            <a:r>
              <a:rPr lang="en-US" sz="2000" b="1" dirty="0">
                <a:solidFill>
                  <a:schemeClr val="accent2">
                    <a:lumMod val="75000"/>
                  </a:schemeClr>
                </a:solidFill>
                <a:latin typeface="Amazon Ember" panose="020B0603020204020204" pitchFamily="34" charset="0"/>
                <a:ea typeface="Amazon Ember" panose="020B0603020204020204" pitchFamily="34" charset="0"/>
                <a:cs typeface="Amazon Ember" panose="020B0603020204020204" pitchFamily="34" charset="0"/>
              </a:rPr>
              <a:t>All other users </a:t>
            </a:r>
            <a:r>
              <a:rPr lang="en-US" sz="2000" dirty="0">
                <a:latin typeface="Amazon Ember" panose="020B0603020204020204" pitchFamily="34" charset="0"/>
                <a:ea typeface="Amazon Ember" panose="020B0603020204020204" pitchFamily="34" charset="0"/>
                <a:cs typeface="Amazon Ember" panose="020B0603020204020204" pitchFamily="34" charset="0"/>
              </a:rPr>
              <a:t>should only have AWS Management Console access, using a combination of user name and password.</a:t>
            </a:r>
          </a:p>
          <a:p>
            <a:pPr marL="456696" lvl="1">
              <a:spcBef>
                <a:spcPts val="1200"/>
              </a:spcBef>
            </a:pPr>
            <a:r>
              <a:rPr lang="en-US" sz="2000" b="1" dirty="0">
                <a:solidFill>
                  <a:schemeClr val="accent2">
                    <a:lumMod val="75000"/>
                  </a:schemeClr>
                </a:solidFill>
                <a:latin typeface="Amazon Ember" panose="020B0603020204020204" pitchFamily="34" charset="0"/>
                <a:ea typeface="Amazon Ember" panose="020B0603020204020204" pitchFamily="34" charset="0"/>
                <a:cs typeface="Amazon Ember" panose="020B0603020204020204" pitchFamily="34" charset="0"/>
              </a:rPr>
              <a:t>Password Policy:</a:t>
            </a:r>
          </a:p>
          <a:p>
            <a:pPr marL="1256295" lvl="2" indent="-342900">
              <a:spcBef>
                <a:spcPts val="1200"/>
              </a:spcBef>
              <a:buFont typeface="Arial" panose="020B0604020202020204" pitchFamily="34" charset="0"/>
              <a:buChar char="•"/>
            </a:pPr>
            <a:r>
              <a:rPr lang="en-US" dirty="0">
                <a:solidFill>
                  <a:schemeClr val="tx1">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A </a:t>
            </a:r>
            <a:r>
              <a:rPr lang="en-US" dirty="0">
                <a:latin typeface="Amazon Ember" panose="020B0603020204020204" pitchFamily="34" charset="0"/>
                <a:ea typeface="Amazon Ember" panose="020B0603020204020204" pitchFamily="34" charset="0"/>
                <a:cs typeface="Amazon Ember" panose="020B0603020204020204" pitchFamily="34" charset="0"/>
              </a:rPr>
              <a:t>password with at least 8 characters, 1 uppercase and 1 lowercase letter, 1 number, and 1 special character</a:t>
            </a:r>
          </a:p>
          <a:p>
            <a:pPr marL="1256295" lvl="2" indent="-342900">
              <a:spcBef>
                <a:spcPts val="1200"/>
              </a:spcBef>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Forced password change every 90 days</a:t>
            </a:r>
          </a:p>
          <a:p>
            <a:pPr marL="1256295" lvl="2" indent="-342900">
              <a:spcBef>
                <a:spcPts val="1200"/>
              </a:spcBef>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No re-use of previous three passwords </a:t>
            </a:r>
          </a:p>
          <a:p>
            <a:pPr marL="456696" lvl="1">
              <a:spcBef>
                <a:spcPts val="1200"/>
              </a:spcBef>
            </a:pPr>
            <a:endParaRPr lang="en-US" sz="2000" b="1" dirty="0">
              <a:solidFill>
                <a:schemeClr val="tx1">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endParaRPr>
          </a:p>
          <a:p>
            <a:pPr marL="456696" lvl="1">
              <a:spcBef>
                <a:spcPts val="1200"/>
              </a:spcBef>
            </a:pPr>
            <a:r>
              <a:rPr lang="en-US" sz="2000" b="1" dirty="0">
                <a:solidFill>
                  <a:schemeClr val="accent2">
                    <a:lumMod val="75000"/>
                  </a:schemeClr>
                </a:solidFill>
                <a:latin typeface="Amazon Ember" panose="020B0603020204020204" pitchFamily="34" charset="0"/>
                <a:ea typeface="Amazon Ember" panose="020B0603020204020204" pitchFamily="34" charset="0"/>
                <a:cs typeface="Amazon Ember" panose="020B0603020204020204" pitchFamily="34" charset="0"/>
              </a:rPr>
              <a:t>The </a:t>
            </a:r>
            <a:r>
              <a:rPr lang="en-US" sz="2000" b="1" i="1" dirty="0">
                <a:solidFill>
                  <a:schemeClr val="accent2">
                    <a:lumMod val="75000"/>
                  </a:schemeClr>
                </a:solidFill>
                <a:latin typeface="Amazon Ember" panose="020B0603020204020204" pitchFamily="34" charset="0"/>
                <a:ea typeface="Amazon Ember" panose="020B0603020204020204" pitchFamily="34" charset="0"/>
                <a:cs typeface="Amazon Ember" panose="020B0603020204020204" pitchFamily="34" charset="0"/>
              </a:rPr>
              <a:t>A Medical Company </a:t>
            </a:r>
            <a:r>
              <a:rPr lang="en-US" sz="2000" b="1" dirty="0">
                <a:solidFill>
                  <a:schemeClr val="accent2">
                    <a:lumMod val="75000"/>
                  </a:schemeClr>
                </a:solidFill>
                <a:latin typeface="Amazon Ember" panose="020B0603020204020204" pitchFamily="34" charset="0"/>
                <a:ea typeface="Amazon Ember" panose="020B0603020204020204" pitchFamily="34" charset="0"/>
                <a:cs typeface="Amazon Ember" panose="020B0603020204020204" pitchFamily="34" charset="0"/>
              </a:rPr>
              <a:t>application must read and write to S3 buckets.</a:t>
            </a:r>
          </a:p>
          <a:p>
            <a:pPr marL="456696" lvl="1">
              <a:spcBef>
                <a:spcPts val="1200"/>
              </a:spcBef>
            </a:pPr>
            <a:endParaRPr lang="en-US" sz="2000" b="1" dirty="0">
              <a:solidFill>
                <a:schemeClr val="accent2">
                  <a:lumMod val="75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Rectangle 19">
            <a:extLst>
              <a:ext uri="{FF2B5EF4-FFF2-40B4-BE49-F238E27FC236}">
                <a16:creationId xmlns:a16="http://schemas.microsoft.com/office/drawing/2014/main" id="{04B817A1-F1E6-B54F-9DEB-65CD5FDA2E75}"/>
              </a:ext>
            </a:extLst>
          </p:cNvPr>
          <p:cNvSpPr/>
          <p:nvPr/>
        </p:nvSpPr>
        <p:spPr>
          <a:xfrm>
            <a:off x="33704" y="1365692"/>
            <a:ext cx="6346314" cy="4924425"/>
          </a:xfrm>
          <a:prstGeom prst="rect">
            <a:avLst/>
          </a:prstGeom>
          <a:solidFill>
            <a:schemeClr val="bg1">
              <a:alpha val="85000"/>
            </a:schemeClr>
          </a:solidFill>
        </p:spPr>
        <p:txBody>
          <a:bodyPr wrap="square">
            <a:spAutoFit/>
          </a:bodyPr>
          <a:lstStyle/>
          <a:p>
            <a:pPr lvl="1">
              <a:spcBef>
                <a:spcPts val="1200"/>
              </a:spcBef>
            </a:pPr>
            <a:r>
              <a:rPr lang="en-US" sz="2000" b="1" dirty="0">
                <a:solidFill>
                  <a:schemeClr val="accent2">
                    <a:lumMod val="75000"/>
                  </a:schemeClr>
                </a:solidFill>
                <a:latin typeface="Amazon Ember" panose="020B0603020204020204" pitchFamily="34" charset="0"/>
                <a:ea typeface="Amazon Ember" panose="020B0603020204020204" pitchFamily="34" charset="0"/>
                <a:cs typeface="Amazon Ember" panose="020B0603020204020204" pitchFamily="34" charset="0"/>
              </a:rPr>
              <a:t>Follow AWS best practices for assigning permissions.</a:t>
            </a:r>
          </a:p>
          <a:p>
            <a:pPr marL="456696" lvl="1">
              <a:spcBef>
                <a:spcPts val="1200"/>
              </a:spcBef>
            </a:pPr>
            <a:r>
              <a:rPr lang="en-US" sz="2000" b="1" dirty="0">
                <a:solidFill>
                  <a:schemeClr val="accent2">
                    <a:lumMod val="75000"/>
                  </a:schemeClr>
                </a:solidFill>
                <a:latin typeface="Amazon Ember" panose="020B0603020204020204" pitchFamily="34" charset="0"/>
                <a:ea typeface="Amazon Ember" panose="020B0603020204020204" pitchFamily="34" charset="0"/>
                <a:cs typeface="Amazon Ember" panose="020B0603020204020204" pitchFamily="34" charset="0"/>
              </a:rPr>
              <a:t>Three user groups with AWS access: </a:t>
            </a:r>
          </a:p>
          <a:p>
            <a:pPr marL="1256295" lvl="2" indent="-342900">
              <a:spcBef>
                <a:spcPts val="1200"/>
              </a:spcBef>
              <a:buFont typeface="+mj-lt"/>
              <a:buAutoNum type="arabicPeriod"/>
            </a:pPr>
            <a:r>
              <a:rPr lang="en-US" dirty="0">
                <a:latin typeface="Amazon Ember" panose="020B0603020204020204" pitchFamily="34" charset="0"/>
                <a:ea typeface="Amazon Ember" panose="020B0603020204020204" pitchFamily="34" charset="0"/>
                <a:cs typeface="Amazon Ember" panose="020B0603020204020204" pitchFamily="34" charset="0"/>
              </a:rPr>
              <a:t>System Administrator Group: 2 users</a:t>
            </a:r>
          </a:p>
          <a:p>
            <a:pPr marL="1256295" lvl="2" indent="-342900">
              <a:spcBef>
                <a:spcPts val="1200"/>
              </a:spcBef>
              <a:buFont typeface="+mj-lt"/>
              <a:buAutoNum type="arabicPeriod"/>
            </a:pPr>
            <a:r>
              <a:rPr lang="en-US" dirty="0">
                <a:latin typeface="Amazon Ember" panose="020B0603020204020204" pitchFamily="34" charset="0"/>
                <a:ea typeface="Amazon Ember" panose="020B0603020204020204" pitchFamily="34" charset="0"/>
                <a:cs typeface="Amazon Ember" panose="020B0603020204020204" pitchFamily="34" charset="0"/>
              </a:rPr>
              <a:t>Database Administrator Group: 2 users </a:t>
            </a:r>
          </a:p>
          <a:p>
            <a:pPr marL="1256295" lvl="2" indent="-342900">
              <a:spcBef>
                <a:spcPts val="1200"/>
              </a:spcBef>
              <a:buFont typeface="+mj-lt"/>
              <a:buAutoNum type="arabicPeriod"/>
            </a:pPr>
            <a:r>
              <a:rPr lang="en-US" dirty="0">
                <a:latin typeface="Amazon Ember" panose="020B0603020204020204" pitchFamily="34" charset="0"/>
                <a:ea typeface="Amazon Ember" panose="020B0603020204020204" pitchFamily="34" charset="0"/>
                <a:cs typeface="Amazon Ember" panose="020B0603020204020204" pitchFamily="34" charset="0"/>
              </a:rPr>
              <a:t>Monitoring Group: (monitors 4 users</a:t>
            </a:r>
          </a:p>
          <a:p>
            <a:pPr marL="1657350" lvl="3" indent="-285750">
              <a:spcBef>
                <a:spcPts val="1200"/>
              </a:spcBef>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infrastructure resources (EC2, S3, RDS for the app)</a:t>
            </a:r>
          </a:p>
          <a:p>
            <a:pPr marL="456696" lvl="1">
              <a:spcBef>
                <a:spcPts val="1200"/>
              </a:spcBef>
            </a:pPr>
            <a:r>
              <a:rPr lang="en-US" sz="2000" b="1" dirty="0">
                <a:solidFill>
                  <a:schemeClr val="accent2">
                    <a:lumMod val="75000"/>
                  </a:schemeClr>
                </a:solidFill>
                <a:latin typeface="Amazon Ember" panose="020B0603020204020204" pitchFamily="34" charset="0"/>
                <a:ea typeface="Amazon Ember" panose="020B0603020204020204" pitchFamily="34" charset="0"/>
                <a:cs typeface="Amazon Ember" panose="020B0603020204020204" pitchFamily="34" charset="0"/>
              </a:rPr>
              <a:t>Administrators require programmatic access and AWS Management Console access. </a:t>
            </a:r>
          </a:p>
          <a:p>
            <a:pPr marL="456696" lvl="1">
              <a:spcBef>
                <a:spcPts val="1200"/>
              </a:spcBef>
            </a:pPr>
            <a:r>
              <a:rPr lang="en-US" dirty="0">
                <a:latin typeface="Amazon Ember" panose="020B0603020204020204" pitchFamily="34" charset="0"/>
                <a:ea typeface="Amazon Ember" panose="020B0603020204020204" pitchFamily="34" charset="0"/>
                <a:cs typeface="Amazon Ember" panose="020B0603020204020204" pitchFamily="34" charset="0"/>
              </a:rPr>
              <a:t>When signing in to the console, each administrator is required to </a:t>
            </a:r>
            <a:r>
              <a:rPr lang="en-US" b="1" dirty="0">
                <a:latin typeface="Amazon Ember" panose="020B0603020204020204" pitchFamily="34" charset="0"/>
                <a:ea typeface="Amazon Ember" panose="020B0603020204020204" pitchFamily="34" charset="0"/>
                <a:cs typeface="Amazon Ember" panose="020B0603020204020204" pitchFamily="34" charset="0"/>
              </a:rPr>
              <a:t>provide a user name, a password</a:t>
            </a:r>
            <a:r>
              <a:rPr lang="en-US" dirty="0">
                <a:latin typeface="Amazon Ember" panose="020B0603020204020204" pitchFamily="34" charset="0"/>
                <a:ea typeface="Amazon Ember" panose="020B0603020204020204" pitchFamily="34" charset="0"/>
                <a:cs typeface="Amazon Ember" panose="020B0603020204020204" pitchFamily="34" charset="0"/>
              </a:rPr>
              <a:t>, and a </a:t>
            </a:r>
            <a:r>
              <a:rPr lang="en-US" b="1" dirty="0">
                <a:latin typeface="Amazon Ember" panose="020B0603020204020204" pitchFamily="34" charset="0"/>
                <a:ea typeface="Amazon Ember" panose="020B0603020204020204" pitchFamily="34" charset="0"/>
                <a:cs typeface="Amazon Ember" panose="020B0603020204020204" pitchFamily="34" charset="0"/>
              </a:rPr>
              <a:t>random generated code </a:t>
            </a:r>
            <a:r>
              <a:rPr lang="en-US" dirty="0">
                <a:latin typeface="Amazon Ember" panose="020B0603020204020204" pitchFamily="34" charset="0"/>
                <a:ea typeface="Amazon Ember" panose="020B0603020204020204" pitchFamily="34" charset="0"/>
                <a:cs typeface="Amazon Ember" panose="020B0603020204020204" pitchFamily="34" charset="0"/>
              </a:rPr>
              <a:t>provided by the Virtual MFA.</a:t>
            </a:r>
            <a:endParaRPr lang="en-US" sz="2000" b="1"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18832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61F05B-565C-BA4B-BA52-ABC5C4365DAC}"/>
              </a:ext>
            </a:extLst>
          </p:cNvPr>
          <p:cNvSpPr>
            <a:spLocks noGrp="1"/>
          </p:cNvSpPr>
          <p:nvPr>
            <p:ph type="sldNum" sz="quarter" idx="12"/>
          </p:nvPr>
        </p:nvSpPr>
        <p:spPr>
          <a:xfrm>
            <a:off x="9139428" y="6356350"/>
            <a:ext cx="2743200" cy="365125"/>
          </a:xfrm>
        </p:spPr>
        <p:txBody>
          <a:bodyPr/>
          <a:lstStyle/>
          <a:p>
            <a:fld id="{9FC43BFD-8FF7-A343-A8A6-E2338FCE8046}" type="slidenum">
              <a:rPr lang="en-US" smtClean="0"/>
              <a:pPr/>
              <a:t>6</a:t>
            </a:fld>
            <a:endParaRPr lang="en-US" dirty="0"/>
          </a:p>
        </p:txBody>
      </p:sp>
      <p:sp>
        <p:nvSpPr>
          <p:cNvPr id="38" name="Title 1">
            <a:extLst>
              <a:ext uri="{FF2B5EF4-FFF2-40B4-BE49-F238E27FC236}">
                <a16:creationId xmlns:a16="http://schemas.microsoft.com/office/drawing/2014/main" id="{9EE701C9-5F50-A547-B8BF-67376F96660F}"/>
              </a:ext>
            </a:extLst>
          </p:cNvPr>
          <p:cNvSpPr txBox="1">
            <a:spLocks/>
          </p:cNvSpPr>
          <p:nvPr/>
        </p:nvSpPr>
        <p:spPr>
          <a:xfrm>
            <a:off x="390939" y="382060"/>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3600" dirty="0"/>
              <a:t>Solution – User Authentication</a:t>
            </a:r>
          </a:p>
        </p:txBody>
      </p:sp>
      <p:sp>
        <p:nvSpPr>
          <p:cNvPr id="36" name="TextBox 35">
            <a:extLst>
              <a:ext uri="{FF2B5EF4-FFF2-40B4-BE49-F238E27FC236}">
                <a16:creationId xmlns:a16="http://schemas.microsoft.com/office/drawing/2014/main" id="{59A9BD1E-5F5B-554F-8A04-3509DF036B48}"/>
              </a:ext>
            </a:extLst>
          </p:cNvPr>
          <p:cNvSpPr txBox="1"/>
          <p:nvPr/>
        </p:nvSpPr>
        <p:spPr>
          <a:xfrm>
            <a:off x="419099" y="1423837"/>
            <a:ext cx="10730681" cy="461665"/>
          </a:xfrm>
          <a:prstGeom prst="rect">
            <a:avLst/>
          </a:prstGeom>
          <a:noFill/>
        </p:spPr>
        <p:txBody>
          <a:bodyPr wrap="squar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Use this chart to document users, groups, and roles that need to be created.</a:t>
            </a:r>
          </a:p>
        </p:txBody>
      </p:sp>
      <p:grpSp>
        <p:nvGrpSpPr>
          <p:cNvPr id="37" name="Group 36">
            <a:extLst>
              <a:ext uri="{FF2B5EF4-FFF2-40B4-BE49-F238E27FC236}">
                <a16:creationId xmlns:a16="http://schemas.microsoft.com/office/drawing/2014/main" id="{C2DC2D69-EA2E-9444-B0B9-B5EF57984133}"/>
              </a:ext>
            </a:extLst>
          </p:cNvPr>
          <p:cNvGrpSpPr/>
          <p:nvPr/>
        </p:nvGrpSpPr>
        <p:grpSpPr>
          <a:xfrm>
            <a:off x="1851114" y="2232279"/>
            <a:ext cx="8090708" cy="3106666"/>
            <a:chOff x="1562586" y="2189034"/>
            <a:chExt cx="8090708" cy="3106666"/>
          </a:xfrm>
        </p:grpSpPr>
        <p:cxnSp>
          <p:nvCxnSpPr>
            <p:cNvPr id="40" name="Elbow Connector 39">
              <a:extLst>
                <a:ext uri="{FF2B5EF4-FFF2-40B4-BE49-F238E27FC236}">
                  <a16:creationId xmlns:a16="http://schemas.microsoft.com/office/drawing/2014/main" id="{6D019BAB-2845-1D4E-BE33-1168525458C3}"/>
                </a:ext>
              </a:extLst>
            </p:cNvPr>
            <p:cNvCxnSpPr>
              <a:cxnSpLocks/>
              <a:stCxn id="45" idx="2"/>
              <a:endCxn id="67" idx="0"/>
            </p:cNvCxnSpPr>
            <p:nvPr/>
          </p:nvCxnSpPr>
          <p:spPr>
            <a:xfrm rot="5400000">
              <a:off x="4119741" y="1403826"/>
              <a:ext cx="347529" cy="3363130"/>
            </a:xfrm>
            <a:prstGeom prst="bentConnector3">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FBB52643-5FA9-C745-9195-13E0DB8024B3}"/>
                </a:ext>
              </a:extLst>
            </p:cNvPr>
            <p:cNvCxnSpPr>
              <a:stCxn id="45" idx="2"/>
              <a:endCxn id="53" idx="0"/>
            </p:cNvCxnSpPr>
            <p:nvPr/>
          </p:nvCxnSpPr>
          <p:spPr>
            <a:xfrm rot="16200000" flipH="1">
              <a:off x="6159641" y="2727054"/>
              <a:ext cx="359778" cy="728923"/>
            </a:xfrm>
            <a:prstGeom prst="bentConnector3">
              <a:avLst>
                <a:gd name="adj1" fmla="val 50000"/>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48EB4E98-D7E1-3647-A611-98D9B725A727}"/>
                </a:ext>
              </a:extLst>
            </p:cNvPr>
            <p:cNvGrpSpPr/>
            <p:nvPr/>
          </p:nvGrpSpPr>
          <p:grpSpPr>
            <a:xfrm>
              <a:off x="1562586" y="3259156"/>
              <a:ext cx="2098708" cy="2036544"/>
              <a:chOff x="890953" y="1753945"/>
              <a:chExt cx="2026070" cy="2036544"/>
            </a:xfrm>
          </p:grpSpPr>
          <p:sp>
            <p:nvSpPr>
              <p:cNvPr id="67" name="TextBox 66">
                <a:extLst>
                  <a:ext uri="{FF2B5EF4-FFF2-40B4-BE49-F238E27FC236}">
                    <a16:creationId xmlns:a16="http://schemas.microsoft.com/office/drawing/2014/main" id="{D336A0FB-7425-DA42-BC2F-D0CD3129E698}"/>
                  </a:ext>
                </a:extLst>
              </p:cNvPr>
              <p:cNvSpPr txBox="1"/>
              <p:nvPr/>
            </p:nvSpPr>
            <p:spPr>
              <a:xfrm>
                <a:off x="890953" y="1753945"/>
                <a:ext cx="2026070" cy="584775"/>
              </a:xfrm>
              <a:prstGeom prst="rect">
                <a:avLst/>
              </a:prstGeom>
              <a:solidFill>
                <a:schemeClr val="accent1"/>
              </a:solidFill>
              <a:ln>
                <a:noFill/>
              </a:ln>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Group: </a:t>
                </a:r>
              </a:p>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System Administrator</a:t>
                </a:r>
              </a:p>
            </p:txBody>
          </p:sp>
          <p:sp>
            <p:nvSpPr>
              <p:cNvPr id="68" name="TextBox 67">
                <a:extLst>
                  <a:ext uri="{FF2B5EF4-FFF2-40B4-BE49-F238E27FC236}">
                    <a16:creationId xmlns:a16="http://schemas.microsoft.com/office/drawing/2014/main" id="{97F41F91-C414-7E4C-862D-4E72EFEE844C}"/>
                  </a:ext>
                </a:extLst>
              </p:cNvPr>
              <p:cNvSpPr txBox="1"/>
              <p:nvPr/>
            </p:nvSpPr>
            <p:spPr>
              <a:xfrm>
                <a:off x="1155488" y="2900081"/>
                <a:ext cx="1497000" cy="338554"/>
              </a:xfrm>
              <a:prstGeom prst="rect">
                <a:avLst/>
              </a:prstGeom>
              <a:solidFill>
                <a:schemeClr val="bg1"/>
              </a:solidFill>
              <a:ln>
                <a:solidFill>
                  <a:schemeClr val="bg1">
                    <a:lumMod val="5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Yaswanth</a:t>
                </a:r>
              </a:p>
            </p:txBody>
          </p:sp>
          <p:sp>
            <p:nvSpPr>
              <p:cNvPr id="69" name="TextBox 68">
                <a:extLst>
                  <a:ext uri="{FF2B5EF4-FFF2-40B4-BE49-F238E27FC236}">
                    <a16:creationId xmlns:a16="http://schemas.microsoft.com/office/drawing/2014/main" id="{065ADF48-35A2-E64E-9F47-73718646BF30}"/>
                  </a:ext>
                </a:extLst>
              </p:cNvPr>
              <p:cNvSpPr txBox="1"/>
              <p:nvPr/>
            </p:nvSpPr>
            <p:spPr>
              <a:xfrm>
                <a:off x="1155488" y="3451935"/>
                <a:ext cx="1497000" cy="338554"/>
              </a:xfrm>
              <a:prstGeom prst="rect">
                <a:avLst/>
              </a:prstGeom>
              <a:solidFill>
                <a:schemeClr val="bg1"/>
              </a:solidFill>
              <a:ln>
                <a:solidFill>
                  <a:schemeClr val="bg1">
                    <a:lumMod val="5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Hruday</a:t>
                </a:r>
              </a:p>
            </p:txBody>
          </p:sp>
          <p:cxnSp>
            <p:nvCxnSpPr>
              <p:cNvPr id="70" name="Straight Connector 69">
                <a:extLst>
                  <a:ext uri="{FF2B5EF4-FFF2-40B4-BE49-F238E27FC236}">
                    <a16:creationId xmlns:a16="http://schemas.microsoft.com/office/drawing/2014/main" id="{926EAD55-0350-DF41-A2CF-718C46C034BE}"/>
                  </a:ext>
                </a:extLst>
              </p:cNvPr>
              <p:cNvCxnSpPr>
                <a:cxnSpLocks/>
                <a:stCxn id="67" idx="2"/>
                <a:endCxn id="68" idx="0"/>
              </p:cNvCxnSpPr>
              <p:nvPr/>
            </p:nvCxnSpPr>
            <p:spPr>
              <a:xfrm>
                <a:off x="1903988" y="2338720"/>
                <a:ext cx="0" cy="561361"/>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E6B5BEF-EC7A-3246-8DE4-37ABD74EE939}"/>
                  </a:ext>
                </a:extLst>
              </p:cNvPr>
              <p:cNvCxnSpPr>
                <a:cxnSpLocks/>
                <a:stCxn id="68" idx="2"/>
                <a:endCxn id="69" idx="0"/>
              </p:cNvCxnSpPr>
              <p:nvPr/>
            </p:nvCxnSpPr>
            <p:spPr>
              <a:xfrm>
                <a:off x="1903988" y="3238635"/>
                <a:ext cx="0" cy="21330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43" name="Group 42">
              <a:extLst>
                <a:ext uri="{FF2B5EF4-FFF2-40B4-BE49-F238E27FC236}">
                  <a16:creationId xmlns:a16="http://schemas.microsoft.com/office/drawing/2014/main" id="{1CC43E06-2273-954A-BB9C-2037E04CA888}"/>
                </a:ext>
              </a:extLst>
            </p:cNvPr>
            <p:cNvGrpSpPr/>
            <p:nvPr/>
          </p:nvGrpSpPr>
          <p:grpSpPr>
            <a:xfrm>
              <a:off x="3754689" y="3259156"/>
              <a:ext cx="1828800" cy="2036544"/>
              <a:chOff x="3697791" y="1753945"/>
              <a:chExt cx="1951066" cy="2036544"/>
            </a:xfrm>
          </p:grpSpPr>
          <p:sp>
            <p:nvSpPr>
              <p:cNvPr id="62" name="TextBox 61">
                <a:extLst>
                  <a:ext uri="{FF2B5EF4-FFF2-40B4-BE49-F238E27FC236}">
                    <a16:creationId xmlns:a16="http://schemas.microsoft.com/office/drawing/2014/main" id="{0C8E8AA5-28C6-D948-A0F1-55A923A0D379}"/>
                  </a:ext>
                </a:extLst>
              </p:cNvPr>
              <p:cNvSpPr txBox="1"/>
              <p:nvPr/>
            </p:nvSpPr>
            <p:spPr>
              <a:xfrm>
                <a:off x="3697791" y="1753945"/>
                <a:ext cx="1951066" cy="584775"/>
              </a:xfrm>
              <a:prstGeom prst="rect">
                <a:avLst/>
              </a:prstGeom>
              <a:solidFill>
                <a:schemeClr val="accent2">
                  <a:lumMod val="75000"/>
                </a:schemeClr>
              </a:solidFill>
              <a:ln>
                <a:noFill/>
              </a:ln>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Group: Database Administrator</a:t>
                </a:r>
              </a:p>
            </p:txBody>
          </p:sp>
          <p:sp>
            <p:nvSpPr>
              <p:cNvPr id="63" name="TextBox 62">
                <a:extLst>
                  <a:ext uri="{FF2B5EF4-FFF2-40B4-BE49-F238E27FC236}">
                    <a16:creationId xmlns:a16="http://schemas.microsoft.com/office/drawing/2014/main" id="{7E896F0D-6884-BA43-8C1E-7E82AA4F2B57}"/>
                  </a:ext>
                </a:extLst>
              </p:cNvPr>
              <p:cNvSpPr txBox="1"/>
              <p:nvPr/>
            </p:nvSpPr>
            <p:spPr>
              <a:xfrm>
                <a:off x="3818036" y="2900081"/>
                <a:ext cx="1710571" cy="338554"/>
              </a:xfrm>
              <a:prstGeom prst="rect">
                <a:avLst/>
              </a:prstGeom>
              <a:solidFill>
                <a:schemeClr val="bg1"/>
              </a:solidFill>
              <a:ln>
                <a:solidFill>
                  <a:schemeClr val="bg1">
                    <a:lumMod val="5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Rajesh</a:t>
                </a:r>
              </a:p>
            </p:txBody>
          </p:sp>
          <p:sp>
            <p:nvSpPr>
              <p:cNvPr id="64" name="TextBox 63">
                <a:extLst>
                  <a:ext uri="{FF2B5EF4-FFF2-40B4-BE49-F238E27FC236}">
                    <a16:creationId xmlns:a16="http://schemas.microsoft.com/office/drawing/2014/main" id="{802376E7-B2C5-A945-B024-631039B2E355}"/>
                  </a:ext>
                </a:extLst>
              </p:cNvPr>
              <p:cNvSpPr txBox="1"/>
              <p:nvPr/>
            </p:nvSpPr>
            <p:spPr>
              <a:xfrm>
                <a:off x="3818036" y="3451935"/>
                <a:ext cx="1710571" cy="338554"/>
              </a:xfrm>
              <a:prstGeom prst="rect">
                <a:avLst/>
              </a:prstGeom>
              <a:solidFill>
                <a:schemeClr val="bg1"/>
              </a:solidFill>
              <a:ln>
                <a:solidFill>
                  <a:schemeClr val="bg1">
                    <a:lumMod val="5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Hruday</a:t>
                </a:r>
              </a:p>
            </p:txBody>
          </p:sp>
          <p:cxnSp>
            <p:nvCxnSpPr>
              <p:cNvPr id="65" name="Straight Connector 64">
                <a:extLst>
                  <a:ext uri="{FF2B5EF4-FFF2-40B4-BE49-F238E27FC236}">
                    <a16:creationId xmlns:a16="http://schemas.microsoft.com/office/drawing/2014/main" id="{1BD05909-4487-EE43-966A-F61AB3785B9F}"/>
                  </a:ext>
                </a:extLst>
              </p:cNvPr>
              <p:cNvCxnSpPr>
                <a:cxnSpLocks/>
                <a:stCxn id="62" idx="2"/>
                <a:endCxn id="63" idx="0"/>
              </p:cNvCxnSpPr>
              <p:nvPr/>
            </p:nvCxnSpPr>
            <p:spPr>
              <a:xfrm flipH="1">
                <a:off x="4673322" y="2338720"/>
                <a:ext cx="2" cy="561361"/>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DDD9742E-2617-AB42-8A87-45C33AFF4C91}"/>
                  </a:ext>
                </a:extLst>
              </p:cNvPr>
              <p:cNvCxnSpPr>
                <a:stCxn id="63" idx="2"/>
                <a:endCxn id="64" idx="0"/>
              </p:cNvCxnSpPr>
              <p:nvPr/>
            </p:nvCxnSpPr>
            <p:spPr>
              <a:xfrm>
                <a:off x="4673322" y="3238635"/>
                <a:ext cx="0" cy="21330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47070AA1-1CAD-9641-AD9B-27131D6AFA43}"/>
                </a:ext>
              </a:extLst>
            </p:cNvPr>
            <p:cNvGrpSpPr/>
            <p:nvPr/>
          </p:nvGrpSpPr>
          <p:grpSpPr>
            <a:xfrm>
              <a:off x="5789592" y="3271404"/>
              <a:ext cx="1828800" cy="2024296"/>
              <a:chOff x="6416443" y="1753945"/>
              <a:chExt cx="1800602" cy="2024296"/>
            </a:xfrm>
          </p:grpSpPr>
          <p:sp>
            <p:nvSpPr>
              <p:cNvPr id="53" name="TextBox 52">
                <a:extLst>
                  <a:ext uri="{FF2B5EF4-FFF2-40B4-BE49-F238E27FC236}">
                    <a16:creationId xmlns:a16="http://schemas.microsoft.com/office/drawing/2014/main" id="{8B59C654-3136-0E4C-87B7-C8B769956419}"/>
                  </a:ext>
                </a:extLst>
              </p:cNvPr>
              <p:cNvSpPr txBox="1"/>
              <p:nvPr/>
            </p:nvSpPr>
            <p:spPr>
              <a:xfrm>
                <a:off x="6416443" y="1753945"/>
                <a:ext cx="1800602" cy="338554"/>
              </a:xfrm>
              <a:prstGeom prst="rect">
                <a:avLst/>
              </a:prstGeom>
              <a:solidFill>
                <a:schemeClr val="accent2">
                  <a:lumMod val="75000"/>
                </a:schemeClr>
              </a:solidFill>
              <a:ln>
                <a:noFill/>
              </a:ln>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Group: Monitoring</a:t>
                </a:r>
              </a:p>
            </p:txBody>
          </p:sp>
          <p:sp>
            <p:nvSpPr>
              <p:cNvPr id="55" name="TextBox 54">
                <a:extLst>
                  <a:ext uri="{FF2B5EF4-FFF2-40B4-BE49-F238E27FC236}">
                    <a16:creationId xmlns:a16="http://schemas.microsoft.com/office/drawing/2014/main" id="{870915DE-FFA9-9349-8D4F-040F8D69813D}"/>
                  </a:ext>
                </a:extLst>
              </p:cNvPr>
              <p:cNvSpPr txBox="1"/>
              <p:nvPr/>
            </p:nvSpPr>
            <p:spPr>
              <a:xfrm>
                <a:off x="6529366" y="2887833"/>
                <a:ext cx="1575526" cy="338554"/>
              </a:xfrm>
              <a:prstGeom prst="rect">
                <a:avLst/>
              </a:prstGeom>
              <a:solidFill>
                <a:schemeClr val="bg1"/>
              </a:solidFill>
              <a:ln>
                <a:solidFill>
                  <a:schemeClr val="bg1">
                    <a:lumMod val="5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Rajesh</a:t>
                </a:r>
              </a:p>
            </p:txBody>
          </p:sp>
          <p:sp>
            <p:nvSpPr>
              <p:cNvPr id="56" name="TextBox 55">
                <a:extLst>
                  <a:ext uri="{FF2B5EF4-FFF2-40B4-BE49-F238E27FC236}">
                    <a16:creationId xmlns:a16="http://schemas.microsoft.com/office/drawing/2014/main" id="{0EF85544-3344-7243-8B47-F6AA0EAB172B}"/>
                  </a:ext>
                </a:extLst>
              </p:cNvPr>
              <p:cNvSpPr txBox="1"/>
              <p:nvPr/>
            </p:nvSpPr>
            <p:spPr>
              <a:xfrm>
                <a:off x="6529366" y="2351058"/>
                <a:ext cx="1575526" cy="338554"/>
              </a:xfrm>
              <a:prstGeom prst="rect">
                <a:avLst/>
              </a:prstGeom>
              <a:solidFill>
                <a:schemeClr val="bg1"/>
              </a:solidFill>
              <a:ln>
                <a:solidFill>
                  <a:schemeClr val="bg1">
                    <a:lumMod val="5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Hruday</a:t>
                </a:r>
              </a:p>
            </p:txBody>
          </p:sp>
          <p:sp>
            <p:nvSpPr>
              <p:cNvPr id="57" name="TextBox 56">
                <a:extLst>
                  <a:ext uri="{FF2B5EF4-FFF2-40B4-BE49-F238E27FC236}">
                    <a16:creationId xmlns:a16="http://schemas.microsoft.com/office/drawing/2014/main" id="{A1096B0F-D508-3D48-A84A-C68280980DA9}"/>
                  </a:ext>
                </a:extLst>
              </p:cNvPr>
              <p:cNvSpPr txBox="1"/>
              <p:nvPr/>
            </p:nvSpPr>
            <p:spPr>
              <a:xfrm>
                <a:off x="6529366" y="3439687"/>
                <a:ext cx="1575526" cy="338554"/>
              </a:xfrm>
              <a:prstGeom prst="rect">
                <a:avLst/>
              </a:prstGeom>
              <a:solidFill>
                <a:schemeClr val="bg1"/>
              </a:solidFill>
              <a:ln>
                <a:solidFill>
                  <a:schemeClr val="bg1">
                    <a:lumMod val="5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Yaswanth</a:t>
                </a:r>
              </a:p>
            </p:txBody>
          </p:sp>
          <p:cxnSp>
            <p:nvCxnSpPr>
              <p:cNvPr id="58" name="Straight Connector 57">
                <a:extLst>
                  <a:ext uri="{FF2B5EF4-FFF2-40B4-BE49-F238E27FC236}">
                    <a16:creationId xmlns:a16="http://schemas.microsoft.com/office/drawing/2014/main" id="{895E2603-AD74-624C-98F1-04D80C0BCFA2}"/>
                  </a:ext>
                </a:extLst>
              </p:cNvPr>
              <p:cNvCxnSpPr>
                <a:stCxn id="53" idx="2"/>
                <a:endCxn id="56" idx="0"/>
              </p:cNvCxnSpPr>
              <p:nvPr/>
            </p:nvCxnSpPr>
            <p:spPr>
              <a:xfrm>
                <a:off x="7316744" y="2092499"/>
                <a:ext cx="385" cy="258559"/>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5FB98C02-CC56-4C44-B2A4-2DD891617EC5}"/>
                  </a:ext>
                </a:extLst>
              </p:cNvPr>
              <p:cNvCxnSpPr>
                <a:stCxn id="55" idx="0"/>
                <a:endCxn id="56" idx="2"/>
              </p:cNvCxnSpPr>
              <p:nvPr/>
            </p:nvCxnSpPr>
            <p:spPr>
              <a:xfrm flipV="1">
                <a:off x="7317129" y="2689612"/>
                <a:ext cx="0" cy="198221"/>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F8A380B4-6483-4545-8246-DAB2CE228625}"/>
                  </a:ext>
                </a:extLst>
              </p:cNvPr>
              <p:cNvCxnSpPr>
                <a:stCxn id="55" idx="2"/>
                <a:endCxn id="57" idx="0"/>
              </p:cNvCxnSpPr>
              <p:nvPr/>
            </p:nvCxnSpPr>
            <p:spPr>
              <a:xfrm>
                <a:off x="7317129" y="3226387"/>
                <a:ext cx="0" cy="21330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sp>
          <p:nvSpPr>
            <p:cNvPr id="45" name="Rectangle 44">
              <a:extLst>
                <a:ext uri="{FF2B5EF4-FFF2-40B4-BE49-F238E27FC236}">
                  <a16:creationId xmlns:a16="http://schemas.microsoft.com/office/drawing/2014/main" id="{2DCDC894-0578-ED4F-834F-8D5CB8416524}"/>
                </a:ext>
              </a:extLst>
            </p:cNvPr>
            <p:cNvSpPr/>
            <p:nvPr/>
          </p:nvSpPr>
          <p:spPr>
            <a:xfrm>
              <a:off x="4921392" y="2189034"/>
              <a:ext cx="2107355" cy="722593"/>
            </a:xfrm>
            <a:prstGeom prst="rect">
              <a:avLst/>
            </a:prstGeom>
            <a:solidFill>
              <a:schemeClr val="accent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TextBox 45">
              <a:extLst>
                <a:ext uri="{FF2B5EF4-FFF2-40B4-BE49-F238E27FC236}">
                  <a16:creationId xmlns:a16="http://schemas.microsoft.com/office/drawing/2014/main" id="{233C7DB2-6243-3046-A763-1E78DD3B47D3}"/>
                </a:ext>
              </a:extLst>
            </p:cNvPr>
            <p:cNvSpPr txBox="1"/>
            <p:nvPr/>
          </p:nvSpPr>
          <p:spPr>
            <a:xfrm>
              <a:off x="4828032" y="2276221"/>
              <a:ext cx="2276916" cy="584775"/>
            </a:xfrm>
            <a:prstGeom prst="rect">
              <a:avLst/>
            </a:prstGeom>
            <a:noFill/>
            <a:ln>
              <a:noFill/>
            </a:ln>
          </p:spPr>
          <p:txBody>
            <a:bodyPr wrap="square" rtlCol="0">
              <a:spAutoFit/>
            </a:bodyPr>
            <a:lstStyle/>
            <a:p>
              <a:pPr algn="ctr"/>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Medical Company </a:t>
              </a: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Account</a:t>
              </a:r>
            </a:p>
          </p:txBody>
        </p:sp>
        <p:cxnSp>
          <p:nvCxnSpPr>
            <p:cNvPr id="47" name="Elbow Connector 46">
              <a:extLst>
                <a:ext uri="{FF2B5EF4-FFF2-40B4-BE49-F238E27FC236}">
                  <a16:creationId xmlns:a16="http://schemas.microsoft.com/office/drawing/2014/main" id="{10DD7A5A-86F1-0B42-86A4-B651F38002BD}"/>
                </a:ext>
              </a:extLst>
            </p:cNvPr>
            <p:cNvCxnSpPr>
              <a:cxnSpLocks/>
              <a:stCxn id="45" idx="2"/>
              <a:endCxn id="62" idx="0"/>
            </p:cNvCxnSpPr>
            <p:nvPr/>
          </p:nvCxnSpPr>
          <p:spPr>
            <a:xfrm rot="5400000">
              <a:off x="5148316" y="2432401"/>
              <a:ext cx="347529" cy="1305981"/>
            </a:xfrm>
            <a:prstGeom prst="bentConnector3">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9EFA1ED1-6129-224B-9A2C-D05BB1E80909}"/>
                </a:ext>
              </a:extLst>
            </p:cNvPr>
            <p:cNvCxnSpPr>
              <a:stCxn id="45" idx="2"/>
              <a:endCxn id="50" idx="0"/>
            </p:cNvCxnSpPr>
            <p:nvPr/>
          </p:nvCxnSpPr>
          <p:spPr>
            <a:xfrm rot="16200000" flipH="1">
              <a:off x="7177092" y="1709603"/>
              <a:ext cx="359778" cy="2763825"/>
            </a:xfrm>
            <a:prstGeom prst="bentConnector3">
              <a:avLst>
                <a:gd name="adj1" fmla="val 50000"/>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nvGrpSpPr>
            <p:cNvPr id="49" name="Group 48">
              <a:extLst>
                <a:ext uri="{FF2B5EF4-FFF2-40B4-BE49-F238E27FC236}">
                  <a16:creationId xmlns:a16="http://schemas.microsoft.com/office/drawing/2014/main" id="{5695999E-4822-E74D-B4F7-A9199BB690A8}"/>
                </a:ext>
              </a:extLst>
            </p:cNvPr>
            <p:cNvGrpSpPr/>
            <p:nvPr/>
          </p:nvGrpSpPr>
          <p:grpSpPr>
            <a:xfrm>
              <a:off x="7824494" y="3271405"/>
              <a:ext cx="1828800" cy="935667"/>
              <a:chOff x="3697791" y="1753945"/>
              <a:chExt cx="1951066" cy="935667"/>
            </a:xfrm>
          </p:grpSpPr>
          <p:sp>
            <p:nvSpPr>
              <p:cNvPr id="50" name="TextBox 49">
                <a:extLst>
                  <a:ext uri="{FF2B5EF4-FFF2-40B4-BE49-F238E27FC236}">
                    <a16:creationId xmlns:a16="http://schemas.microsoft.com/office/drawing/2014/main" id="{15A69B2D-DB8A-004A-A391-B5E4301D8692}"/>
                  </a:ext>
                </a:extLst>
              </p:cNvPr>
              <p:cNvSpPr txBox="1"/>
              <p:nvPr/>
            </p:nvSpPr>
            <p:spPr>
              <a:xfrm>
                <a:off x="3697791" y="1753945"/>
                <a:ext cx="1951066" cy="338554"/>
              </a:xfrm>
              <a:prstGeom prst="rect">
                <a:avLst/>
              </a:prstGeom>
              <a:solidFill>
                <a:schemeClr val="accent2">
                  <a:lumMod val="75000"/>
                </a:schemeClr>
              </a:solidFill>
              <a:ln>
                <a:noFill/>
              </a:ln>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Role: Application</a:t>
                </a:r>
              </a:p>
            </p:txBody>
          </p:sp>
          <p:sp>
            <p:nvSpPr>
              <p:cNvPr id="51" name="TextBox 50">
                <a:extLst>
                  <a:ext uri="{FF2B5EF4-FFF2-40B4-BE49-F238E27FC236}">
                    <a16:creationId xmlns:a16="http://schemas.microsoft.com/office/drawing/2014/main" id="{15A0C414-B12C-8241-B903-62B1E4589323}"/>
                  </a:ext>
                </a:extLst>
              </p:cNvPr>
              <p:cNvSpPr txBox="1"/>
              <p:nvPr/>
            </p:nvSpPr>
            <p:spPr>
              <a:xfrm>
                <a:off x="3818036" y="2351058"/>
                <a:ext cx="1710571" cy="338554"/>
              </a:xfrm>
              <a:prstGeom prst="rect">
                <a:avLst/>
              </a:prstGeom>
              <a:solidFill>
                <a:schemeClr val="bg1"/>
              </a:solidFill>
              <a:ln>
                <a:solidFill>
                  <a:schemeClr val="bg1">
                    <a:lumMod val="5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Auditor</a:t>
                </a:r>
              </a:p>
            </p:txBody>
          </p:sp>
          <p:cxnSp>
            <p:nvCxnSpPr>
              <p:cNvPr id="52" name="Straight Connector 51">
                <a:extLst>
                  <a:ext uri="{FF2B5EF4-FFF2-40B4-BE49-F238E27FC236}">
                    <a16:creationId xmlns:a16="http://schemas.microsoft.com/office/drawing/2014/main" id="{A5306E69-C610-C84C-8C3B-BEB5F7AC190A}"/>
                  </a:ext>
                </a:extLst>
              </p:cNvPr>
              <p:cNvCxnSpPr>
                <a:stCxn id="50" idx="2"/>
                <a:endCxn id="51" idx="0"/>
              </p:cNvCxnSpPr>
              <p:nvPr/>
            </p:nvCxnSpPr>
            <p:spPr>
              <a:xfrm flipH="1">
                <a:off x="4673322" y="2092499"/>
                <a:ext cx="2" cy="258559"/>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sp>
        <p:nvSpPr>
          <p:cNvPr id="73" name="TextBox 72">
            <a:extLst>
              <a:ext uri="{FF2B5EF4-FFF2-40B4-BE49-F238E27FC236}">
                <a16:creationId xmlns:a16="http://schemas.microsoft.com/office/drawing/2014/main" id="{1839F44F-870F-5041-A013-3ADB02C617D5}"/>
              </a:ext>
            </a:extLst>
          </p:cNvPr>
          <p:cNvSpPr txBox="1"/>
          <p:nvPr/>
        </p:nvSpPr>
        <p:spPr>
          <a:xfrm>
            <a:off x="8224929" y="4448537"/>
            <a:ext cx="1603376" cy="338554"/>
          </a:xfrm>
          <a:prstGeom prst="rect">
            <a:avLst/>
          </a:prstGeom>
          <a:solidFill>
            <a:schemeClr val="bg1"/>
          </a:solidFill>
          <a:ln>
            <a:solidFill>
              <a:schemeClr val="bg1">
                <a:lumMod val="5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Medical Staff</a:t>
            </a:r>
          </a:p>
        </p:txBody>
      </p:sp>
      <p:sp>
        <p:nvSpPr>
          <p:cNvPr id="74" name="TextBox 73">
            <a:extLst>
              <a:ext uri="{FF2B5EF4-FFF2-40B4-BE49-F238E27FC236}">
                <a16:creationId xmlns:a16="http://schemas.microsoft.com/office/drawing/2014/main" id="{B09EAF2F-1C9D-D04B-8795-426CFE84F261}"/>
              </a:ext>
            </a:extLst>
          </p:cNvPr>
          <p:cNvSpPr txBox="1"/>
          <p:nvPr/>
        </p:nvSpPr>
        <p:spPr>
          <a:xfrm>
            <a:off x="8224929" y="5000391"/>
            <a:ext cx="1603376" cy="338554"/>
          </a:xfrm>
          <a:prstGeom prst="rect">
            <a:avLst/>
          </a:prstGeom>
          <a:solidFill>
            <a:schemeClr val="bg1"/>
          </a:solidFill>
          <a:ln>
            <a:solidFill>
              <a:schemeClr val="bg1">
                <a:lumMod val="50000"/>
              </a:schemeClr>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Patients</a:t>
            </a:r>
          </a:p>
        </p:txBody>
      </p:sp>
    </p:spTree>
    <p:extLst>
      <p:ext uri="{BB962C8B-B14F-4D97-AF65-F5344CB8AC3E}">
        <p14:creationId xmlns:p14="http://schemas.microsoft.com/office/powerpoint/2010/main" val="2775054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61F05B-565C-BA4B-BA52-ABC5C4365DAC}"/>
              </a:ext>
            </a:extLst>
          </p:cNvPr>
          <p:cNvSpPr>
            <a:spLocks noGrp="1"/>
          </p:cNvSpPr>
          <p:nvPr>
            <p:ph type="sldNum" sz="quarter" idx="12"/>
          </p:nvPr>
        </p:nvSpPr>
        <p:spPr>
          <a:xfrm>
            <a:off x="9139428" y="6356350"/>
            <a:ext cx="2743200" cy="365125"/>
          </a:xfrm>
        </p:spPr>
        <p:txBody>
          <a:bodyPr/>
          <a:lstStyle/>
          <a:p>
            <a:fld id="{9FC43BFD-8FF7-A343-A8A6-E2338FCE8046}" type="slidenum">
              <a:rPr lang="en-US" smtClean="0"/>
              <a:pPr/>
              <a:t>7</a:t>
            </a:fld>
            <a:endParaRPr lang="en-US" dirty="0"/>
          </a:p>
        </p:txBody>
      </p:sp>
      <p:sp>
        <p:nvSpPr>
          <p:cNvPr id="38" name="Title 1">
            <a:extLst>
              <a:ext uri="{FF2B5EF4-FFF2-40B4-BE49-F238E27FC236}">
                <a16:creationId xmlns:a16="http://schemas.microsoft.com/office/drawing/2014/main" id="{9EE701C9-5F50-A547-B8BF-67376F96660F}"/>
              </a:ext>
            </a:extLst>
          </p:cNvPr>
          <p:cNvSpPr txBox="1">
            <a:spLocks/>
          </p:cNvSpPr>
          <p:nvPr/>
        </p:nvSpPr>
        <p:spPr>
          <a:xfrm>
            <a:off x="390939" y="382060"/>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3600" dirty="0"/>
              <a:t>Solution – User Authentication</a:t>
            </a:r>
          </a:p>
        </p:txBody>
      </p:sp>
      <p:sp>
        <p:nvSpPr>
          <p:cNvPr id="36" name="TextBox 35">
            <a:extLst>
              <a:ext uri="{FF2B5EF4-FFF2-40B4-BE49-F238E27FC236}">
                <a16:creationId xmlns:a16="http://schemas.microsoft.com/office/drawing/2014/main" id="{59A9BD1E-5F5B-554F-8A04-3509DF036B48}"/>
              </a:ext>
            </a:extLst>
          </p:cNvPr>
          <p:cNvSpPr txBox="1"/>
          <p:nvPr/>
        </p:nvSpPr>
        <p:spPr>
          <a:xfrm>
            <a:off x="419100" y="1423837"/>
            <a:ext cx="10267950" cy="461665"/>
          </a:xfrm>
          <a:prstGeom prst="rect">
            <a:avLst/>
          </a:prstGeom>
          <a:noFill/>
        </p:spPr>
        <p:txBody>
          <a:bodyPr wrap="square" rtlCol="0">
            <a:spAutoFit/>
          </a:bodyPr>
          <a:lstStyle/>
          <a:p>
            <a:r>
              <a:rPr lang="en-US" sz="2400" dirty="0"/>
              <a:t>Use this chart to document the groups and their associated permissions</a:t>
            </a:r>
            <a:r>
              <a:rPr lang="en-US" sz="2400" dirty="0">
                <a:latin typeface="Amazon Ember" panose="020B0603020204020204" pitchFamily="34" charset="0"/>
                <a:ea typeface="Amazon Ember" panose="020B0603020204020204" pitchFamily="34" charset="0"/>
                <a:cs typeface="Amazon Ember" panose="020B0603020204020204" pitchFamily="34" charset="0"/>
              </a:rPr>
              <a:t>.</a:t>
            </a:r>
          </a:p>
        </p:txBody>
      </p:sp>
      <p:graphicFrame>
        <p:nvGraphicFramePr>
          <p:cNvPr id="39" name="Table 38">
            <a:extLst>
              <a:ext uri="{FF2B5EF4-FFF2-40B4-BE49-F238E27FC236}">
                <a16:creationId xmlns:a16="http://schemas.microsoft.com/office/drawing/2014/main" id="{D75C1FE9-02A0-944B-94CF-9F3A9C754D9D}"/>
              </a:ext>
            </a:extLst>
          </p:cNvPr>
          <p:cNvGraphicFramePr>
            <a:graphicFrameLocks noGrp="1"/>
          </p:cNvGraphicFramePr>
          <p:nvPr>
            <p:extLst>
              <p:ext uri="{D42A27DB-BD31-4B8C-83A1-F6EECF244321}">
                <p14:modId xmlns:p14="http://schemas.microsoft.com/office/powerpoint/2010/main" val="3023341756"/>
              </p:ext>
            </p:extLst>
          </p:nvPr>
        </p:nvGraphicFramePr>
        <p:xfrm>
          <a:off x="1275899" y="2403997"/>
          <a:ext cx="9276124" cy="3093374"/>
        </p:xfrm>
        <a:graphic>
          <a:graphicData uri="http://schemas.openxmlformats.org/drawingml/2006/table">
            <a:tbl>
              <a:tblPr firstRow="1" bandRow="1"/>
              <a:tblGrid>
                <a:gridCol w="2089404">
                  <a:extLst>
                    <a:ext uri="{9D8B030D-6E8A-4147-A177-3AD203B41FA5}">
                      <a16:colId xmlns:a16="http://schemas.microsoft.com/office/drawing/2014/main" val="20000"/>
                    </a:ext>
                  </a:extLst>
                </a:gridCol>
                <a:gridCol w="3061703">
                  <a:extLst>
                    <a:ext uri="{9D8B030D-6E8A-4147-A177-3AD203B41FA5}">
                      <a16:colId xmlns:a16="http://schemas.microsoft.com/office/drawing/2014/main" val="20001"/>
                    </a:ext>
                  </a:extLst>
                </a:gridCol>
                <a:gridCol w="4125017">
                  <a:extLst>
                    <a:ext uri="{9D8B030D-6E8A-4147-A177-3AD203B41FA5}">
                      <a16:colId xmlns:a16="http://schemas.microsoft.com/office/drawing/2014/main" val="20002"/>
                    </a:ext>
                  </a:extLst>
                </a:gridCol>
              </a:tblGrid>
              <a:tr h="54277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Group/Role</a:t>
                      </a:r>
                      <a:r>
                        <a:rPr lang="en-US" sz="1600" b="1"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endPar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alpha val="80000"/>
                      </a:schemeClr>
                    </a:solidFill>
                  </a:tcPr>
                </a:tc>
                <a:tc>
                  <a:txBody>
                    <a:bodyPr/>
                    <a:lstStyle/>
                    <a:p>
                      <a:pPr algn="ctr"/>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Group/Role</a:t>
                      </a:r>
                      <a:r>
                        <a:rPr lang="en-US" sz="1600" b="1"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Name</a:t>
                      </a:r>
                      <a:endPar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alpha val="8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6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Permissions</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alpha val="80000"/>
                      </a:schemeClr>
                    </a:solidFill>
                  </a:tcPr>
                </a:tc>
                <a:extLst>
                  <a:ext uri="{0D108BD9-81ED-4DB2-BD59-A6C34878D82A}">
                    <a16:rowId xmlns:a16="http://schemas.microsoft.com/office/drawing/2014/main" val="10000"/>
                  </a:ext>
                </a:extLst>
              </a:tr>
              <a:tr h="50423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ctr" defTabSz="914400" rtl="0" eaLnBrk="1" latinLnBrk="0" hangingPunct="1"/>
                      <a:r>
                        <a:rPr lang="en-US" sz="16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Group</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alpha val="70000"/>
                      </a:schemeClr>
                    </a:solidFill>
                  </a:tcPr>
                </a:tc>
                <a:tc>
                  <a:txBody>
                    <a:bodyPr/>
                    <a:lstStyle/>
                    <a:p>
                      <a:pPr marL="0" algn="l" defTabSz="457200" rtl="0" eaLnBrk="1" latinLnBrk="0" hangingPunct="1"/>
                      <a:r>
                        <a:rPr lang="en-US" sz="1600" u="none" kern="12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System Administrator</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l" defTabSz="400050"/>
                      <a:r>
                        <a:rPr lang="en-US" sz="1600" dirty="0">
                          <a:latin typeface="Amazon Ember" panose="020B0603020204020204" pitchFamily="34" charset="0"/>
                          <a:ea typeface="Amazon Ember" panose="020B0603020204020204" pitchFamily="34" charset="0"/>
                          <a:cs typeface="Amazon Ember" panose="020B0603020204020204" pitchFamily="34" charset="0"/>
                        </a:rPr>
                        <a:t>Programmatic Access and AWS Management Console Access</a:t>
                      </a:r>
                    </a:p>
                  </a:txBody>
                  <a:tcPr marR="182880">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571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algn="ctr" defTabSz="914400" rtl="0" eaLnBrk="1" latinLnBrk="0" hangingPunct="1"/>
                      <a:r>
                        <a:rPr lang="en-US" sz="16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Group</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alpha val="7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u="none" kern="12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Database Administrator</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Programmatic Access and AWS Management Console Access</a:t>
                      </a:r>
                    </a:p>
                  </a:txBody>
                  <a:tcPr marR="182880">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57160">
                <a:tc>
                  <a:txBody>
                    <a:bodyPr/>
                    <a:lstStyle/>
                    <a:p>
                      <a:pPr marL="0" algn="ctr" defTabSz="914400" rtl="0" eaLnBrk="1" latinLnBrk="0" hangingPunct="1"/>
                      <a:r>
                        <a:rPr lang="en-US" sz="16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Group</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alpha val="7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Monitoring</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AWS Management Console Access</a:t>
                      </a:r>
                      <a:endParaRPr lang="en-US" sz="1600" u="none" kern="1200" dirty="0">
                        <a:solidFill>
                          <a:srgbClr val="474746"/>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R="182880">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57160">
                <a:tc>
                  <a:txBody>
                    <a:bodyPr/>
                    <a:lstStyle/>
                    <a:p>
                      <a:pPr marL="0" algn="ctr" defTabSz="914400" rtl="0" eaLnBrk="1" latinLnBrk="0" hangingPunct="1"/>
                      <a:r>
                        <a:rPr lang="en-US" sz="16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Role</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alpha val="7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Auditor</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dirty="0">
                          <a:latin typeface="Amazon Ember" panose="020B0603020204020204" pitchFamily="34" charset="0"/>
                          <a:ea typeface="Amazon Ember" panose="020B0603020204020204" pitchFamily="34" charset="0"/>
                          <a:cs typeface="Amazon Ember" panose="020B0603020204020204" pitchFamily="34" charset="0"/>
                        </a:rPr>
                        <a:t>AWS Management Console Access</a:t>
                      </a:r>
                      <a:endParaRPr lang="en-US" sz="16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R="182880">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80750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61F05B-565C-BA4B-BA52-ABC5C4365DAC}"/>
              </a:ext>
            </a:extLst>
          </p:cNvPr>
          <p:cNvSpPr>
            <a:spLocks noGrp="1"/>
          </p:cNvSpPr>
          <p:nvPr>
            <p:ph type="sldNum" sz="quarter" idx="12"/>
          </p:nvPr>
        </p:nvSpPr>
        <p:spPr>
          <a:xfrm>
            <a:off x="9139428" y="6356350"/>
            <a:ext cx="2743200" cy="365125"/>
          </a:xfrm>
        </p:spPr>
        <p:txBody>
          <a:bodyPr/>
          <a:lstStyle/>
          <a:p>
            <a:fld id="{9FC43BFD-8FF7-A343-A8A6-E2338FCE8046}" type="slidenum">
              <a:rPr lang="en-US" smtClean="0"/>
              <a:pPr/>
              <a:t>8</a:t>
            </a:fld>
            <a:endParaRPr lang="en-US" dirty="0"/>
          </a:p>
        </p:txBody>
      </p:sp>
      <p:sp>
        <p:nvSpPr>
          <p:cNvPr id="38" name="Title 1">
            <a:extLst>
              <a:ext uri="{FF2B5EF4-FFF2-40B4-BE49-F238E27FC236}">
                <a16:creationId xmlns:a16="http://schemas.microsoft.com/office/drawing/2014/main" id="{9EE701C9-5F50-A547-B8BF-67376F96660F}"/>
              </a:ext>
            </a:extLst>
          </p:cNvPr>
          <p:cNvSpPr txBox="1">
            <a:spLocks/>
          </p:cNvSpPr>
          <p:nvPr/>
        </p:nvSpPr>
        <p:spPr>
          <a:xfrm>
            <a:off x="390939" y="382060"/>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3600" dirty="0"/>
              <a:t>Solution – User Authentication</a:t>
            </a:r>
          </a:p>
        </p:txBody>
      </p:sp>
      <p:sp>
        <p:nvSpPr>
          <p:cNvPr id="36" name="TextBox 35">
            <a:extLst>
              <a:ext uri="{FF2B5EF4-FFF2-40B4-BE49-F238E27FC236}">
                <a16:creationId xmlns:a16="http://schemas.microsoft.com/office/drawing/2014/main" id="{59A9BD1E-5F5B-554F-8A04-3509DF036B48}"/>
              </a:ext>
            </a:extLst>
          </p:cNvPr>
          <p:cNvSpPr txBox="1"/>
          <p:nvPr/>
        </p:nvSpPr>
        <p:spPr>
          <a:xfrm>
            <a:off x="419100" y="1423837"/>
            <a:ext cx="10267950" cy="461665"/>
          </a:xfrm>
          <a:prstGeom prst="rect">
            <a:avLst/>
          </a:prstGeom>
          <a:noFill/>
        </p:spPr>
        <p:txBody>
          <a:bodyPr wrap="square" rtlCol="0">
            <a:spAutoFit/>
          </a:bodyPr>
          <a:lstStyle/>
          <a:p>
            <a:r>
              <a:rPr lang="en-US" sz="2400" dirty="0"/>
              <a:t>Use this chart to identify solutions for each requirement.</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aphicFrame>
        <p:nvGraphicFramePr>
          <p:cNvPr id="6" name="Table 5">
            <a:extLst>
              <a:ext uri="{FF2B5EF4-FFF2-40B4-BE49-F238E27FC236}">
                <a16:creationId xmlns:a16="http://schemas.microsoft.com/office/drawing/2014/main" id="{CC6989F7-3BE0-EC4F-ACE6-5AC16306C013}"/>
              </a:ext>
            </a:extLst>
          </p:cNvPr>
          <p:cNvGraphicFramePr>
            <a:graphicFrameLocks noGrp="1"/>
          </p:cNvGraphicFramePr>
          <p:nvPr>
            <p:extLst>
              <p:ext uri="{D42A27DB-BD31-4B8C-83A1-F6EECF244321}">
                <p14:modId xmlns:p14="http://schemas.microsoft.com/office/powerpoint/2010/main" val="799625415"/>
              </p:ext>
            </p:extLst>
          </p:nvPr>
        </p:nvGraphicFramePr>
        <p:xfrm>
          <a:off x="323850" y="1885502"/>
          <a:ext cx="11425243" cy="4645722"/>
        </p:xfrm>
        <a:graphic>
          <a:graphicData uri="http://schemas.openxmlformats.org/drawingml/2006/table">
            <a:tbl>
              <a:tblPr firstRow="1" bandRow="1"/>
              <a:tblGrid>
                <a:gridCol w="5162550">
                  <a:extLst>
                    <a:ext uri="{9D8B030D-6E8A-4147-A177-3AD203B41FA5}">
                      <a16:colId xmlns:a16="http://schemas.microsoft.com/office/drawing/2014/main" val="20000"/>
                    </a:ext>
                  </a:extLst>
                </a:gridCol>
                <a:gridCol w="6262693">
                  <a:extLst>
                    <a:ext uri="{9D8B030D-6E8A-4147-A177-3AD203B41FA5}">
                      <a16:colId xmlns:a16="http://schemas.microsoft.com/office/drawing/2014/main" val="20001"/>
                    </a:ext>
                  </a:extLst>
                </a:gridCol>
              </a:tblGrid>
              <a:tr h="43713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spcBef>
                          <a:spcPts val="600"/>
                        </a:spcBef>
                      </a:pPr>
                      <a:r>
                        <a:rPr lang="en-US" sz="2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Requirement </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alpha val="7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spcBef>
                          <a:spcPts val="600"/>
                        </a:spcBef>
                      </a:pPr>
                      <a:r>
                        <a:rPr lang="en-US" sz="2800" b="1"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Solution</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alpha val="70000"/>
                      </a:schemeClr>
                    </a:solidFill>
                  </a:tcPr>
                </a:tc>
                <a:extLst>
                  <a:ext uri="{0D108BD9-81ED-4DB2-BD59-A6C34878D82A}">
                    <a16:rowId xmlns:a16="http://schemas.microsoft.com/office/drawing/2014/main" val="10000"/>
                  </a:ext>
                </a:extLst>
              </a:tr>
              <a:tr h="110965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sz="2000" u="none"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Should</a:t>
                      </a:r>
                      <a:r>
                        <a:rPr lang="en-US" sz="20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be at least 8 characters </a:t>
                      </a:r>
                      <a:r>
                        <a:rPr lang="en-US" sz="2000" u="none"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0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have 1 uppercase, 1 lowercase, 1 special character, </a:t>
                      </a:r>
                      <a:r>
                        <a:rPr lang="en-US" sz="2000" u="none"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0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 number.</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alpha val="7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spcBef>
                          <a:spcPts val="600"/>
                        </a:spcBef>
                      </a:pPr>
                      <a:r>
                        <a:rPr lang="en-US" sz="2000" dirty="0">
                          <a:latin typeface="Amazon Ember" panose="020B0603020204020204" pitchFamily="34" charset="0"/>
                          <a:ea typeface="Amazon Ember" panose="020B0603020204020204" pitchFamily="34" charset="0"/>
                          <a:cs typeface="Amazon Ember" panose="020B0603020204020204" pitchFamily="34" charset="0"/>
                        </a:rPr>
                        <a:t>Create an Account Password Policy for IAM users and select the condition in password policy requirements</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10965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sz="20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Change</a:t>
                      </a:r>
                      <a:r>
                        <a:rPr lang="en-US" sz="2000" kern="12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passwords every </a:t>
                      </a:r>
                      <a:r>
                        <a:rPr lang="en-US" sz="2000" u="none" kern="12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90 days</a:t>
                      </a:r>
                      <a:r>
                        <a:rPr lang="en-US" sz="2000" kern="12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u="none" kern="12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000" kern="12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u="none" kern="12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ensure</a:t>
                      </a:r>
                      <a:r>
                        <a:rPr lang="en-US" sz="2000" kern="12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that the </a:t>
                      </a:r>
                      <a:r>
                        <a:rPr lang="en-US" sz="2000" u="none" kern="12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previous</a:t>
                      </a:r>
                      <a:r>
                        <a:rPr lang="en-US" sz="2000" kern="12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three passwords can’t be </a:t>
                      </a:r>
                      <a:r>
                        <a:rPr lang="en-US" sz="2000" u="none" kern="12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re-used</a:t>
                      </a:r>
                      <a:r>
                        <a:rPr lang="en-US" sz="2000" kern="12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20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2">
                        <a:lumMod val="50000"/>
                        <a:alpha val="7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457200" rtl="0" eaLnBrk="1" fontAlgn="auto" latinLnBrk="0" hangingPunct="1">
                        <a:lnSpc>
                          <a:spcPct val="100000"/>
                        </a:lnSpc>
                        <a:spcBef>
                          <a:spcPts val="600"/>
                        </a:spcBef>
                        <a:spcAft>
                          <a:spcPts val="0"/>
                        </a:spcAft>
                        <a:buClrTx/>
                        <a:buSzTx/>
                        <a:buFontTx/>
                        <a:buNone/>
                        <a:tabLst/>
                        <a:defRPr/>
                      </a:pPr>
                      <a:r>
                        <a:rPr lang="en-US" sz="2000" dirty="0">
                          <a:latin typeface="Amazon Ember" panose="020B0603020204020204" pitchFamily="34" charset="0"/>
                          <a:ea typeface="Amazon Ember" panose="020B0603020204020204" pitchFamily="34" charset="0"/>
                          <a:cs typeface="Amazon Ember" panose="020B0603020204020204" pitchFamily="34" charset="0"/>
                        </a:rPr>
                        <a:t>Create an Account Password Policy for IAM users and select the condition in password policy requirements</a:t>
                      </a:r>
                    </a:p>
                    <a:p>
                      <a:pPr marL="0" algn="l" defTabSz="457200" rtl="0" eaLnBrk="1" latinLnBrk="0" hangingPunct="1">
                        <a:spcBef>
                          <a:spcPts val="600"/>
                        </a:spcBef>
                      </a:pPr>
                      <a:endParaRPr lang="en-US" sz="2000" u="none" kern="12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98612">
                <a:tc>
                  <a:txBody>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All </a:t>
                      </a:r>
                      <a:r>
                        <a:rPr lang="en-US" sz="2000"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administrators</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require programmatic </a:t>
                      </a:r>
                      <a:r>
                        <a:rPr lang="en-US" sz="2000" u="none"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access</a:t>
                      </a:r>
                    </a:p>
                  </a:txBody>
                  <a:tcP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alpha val="70000"/>
                      </a:schemeClr>
                    </a:solidFill>
                  </a:tcPr>
                </a:tc>
                <a:tc>
                  <a:txBody>
                    <a:bodyPr/>
                    <a:lstStyle/>
                    <a:p>
                      <a:pPr>
                        <a:spcBef>
                          <a:spcPts val="600"/>
                        </a:spcBef>
                      </a:pPr>
                      <a:r>
                        <a:rPr lang="en-US" sz="2000" u="none"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While creating the users, ensure that the admin group is given the programmatic access</a:t>
                      </a:r>
                    </a:p>
                  </a:txBody>
                  <a:tcP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8902980"/>
                  </a:ext>
                </a:extLst>
              </a:tr>
              <a:tr h="110965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sz="2000" u="none" kern="12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Administrator sign-in to the AWS Management Console </a:t>
                      </a:r>
                      <a:r>
                        <a:rPr lang="en-US" sz="2000" kern="12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requires the use of Virtual </a:t>
                      </a:r>
                      <a:r>
                        <a:rPr lang="en-US" sz="2000" u="none" kern="12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MFA</a:t>
                      </a:r>
                      <a:r>
                        <a:rPr lang="en-US" sz="2000" kern="12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20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2">
                        <a:lumMod val="50000"/>
                        <a:alpha val="70000"/>
                      </a:schemeClr>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342900" indent="-342900">
                        <a:spcBef>
                          <a:spcPts val="600"/>
                        </a:spcBef>
                        <a:buFont typeface="Arial" panose="020B0604020202020204" pitchFamily="34" charset="0"/>
                        <a:buChar char="•"/>
                      </a:pPr>
                      <a:r>
                        <a:rPr lang="en-US" sz="2000" u="none"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Give Admin MFA-Authenticated IAM users permission</a:t>
                      </a:r>
                    </a:p>
                    <a:p>
                      <a:pPr marL="342900" indent="-342900">
                        <a:spcBef>
                          <a:spcPts val="600"/>
                        </a:spcBef>
                        <a:buFont typeface="Arial" panose="020B0604020202020204" pitchFamily="34" charset="0"/>
                        <a:buChar char="•"/>
                      </a:pPr>
                      <a:r>
                        <a:rPr lang="en-US" sz="2000" u="none"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Create policy and attach it</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8178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53627-92D3-7048-9B70-62598433124B}"/>
              </a:ext>
            </a:extLst>
          </p:cNvPr>
          <p:cNvSpPr>
            <a:spLocks noGrp="1"/>
          </p:cNvSpPr>
          <p:nvPr>
            <p:ph type="title"/>
          </p:nvPr>
        </p:nvSpPr>
        <p:spPr/>
        <p:txBody>
          <a:bodyPr>
            <a:normAutofit/>
          </a:bodyPr>
          <a:lstStyle/>
          <a:p>
            <a:r>
              <a:rPr lang="en-US" sz="3600" dirty="0"/>
              <a:t>Detailed Requirements – Auditing</a:t>
            </a:r>
          </a:p>
        </p:txBody>
      </p:sp>
      <p:sp>
        <p:nvSpPr>
          <p:cNvPr id="4" name="Slide Number Placeholder 3">
            <a:extLst>
              <a:ext uri="{FF2B5EF4-FFF2-40B4-BE49-F238E27FC236}">
                <a16:creationId xmlns:a16="http://schemas.microsoft.com/office/drawing/2014/main" id="{581C7F46-E238-B24C-A973-006414F4D1B3}"/>
              </a:ext>
            </a:extLst>
          </p:cNvPr>
          <p:cNvSpPr>
            <a:spLocks noGrp="1"/>
          </p:cNvSpPr>
          <p:nvPr>
            <p:ph type="sldNum" sz="quarter" idx="12"/>
          </p:nvPr>
        </p:nvSpPr>
        <p:spPr/>
        <p:txBody>
          <a:bodyPr/>
          <a:lstStyle/>
          <a:p>
            <a:fld id="{9FC43BFD-8FF7-A343-A8A6-E2338FCE8046}" type="slidenum">
              <a:rPr lang="en-US" smtClean="0"/>
              <a:pPr/>
              <a:t>9</a:t>
            </a:fld>
            <a:endParaRPr lang="en-US" dirty="0"/>
          </a:p>
        </p:txBody>
      </p:sp>
      <p:sp>
        <p:nvSpPr>
          <p:cNvPr id="8" name="Slide Number Placeholder 3">
            <a:extLst>
              <a:ext uri="{FF2B5EF4-FFF2-40B4-BE49-F238E27FC236}">
                <a16:creationId xmlns:a16="http://schemas.microsoft.com/office/drawing/2014/main" id="{D374E233-B4B4-C440-A6AA-6C181E7C0485}"/>
              </a:ext>
            </a:extLst>
          </p:cNvPr>
          <p:cNvSpPr txBox="1">
            <a:spLocks/>
          </p:cNvSpPr>
          <p:nvPr/>
        </p:nvSpPr>
        <p:spPr>
          <a:xfrm>
            <a:off x="9006607" y="6572512"/>
            <a:ext cx="2742486" cy="365125"/>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9" name="Group 8">
            <a:extLst>
              <a:ext uri="{FF2B5EF4-FFF2-40B4-BE49-F238E27FC236}">
                <a16:creationId xmlns:a16="http://schemas.microsoft.com/office/drawing/2014/main" id="{80370E5D-841A-4D4F-AD19-A09A39023C92}"/>
              </a:ext>
            </a:extLst>
          </p:cNvPr>
          <p:cNvGrpSpPr/>
          <p:nvPr/>
        </p:nvGrpSpPr>
        <p:grpSpPr>
          <a:xfrm>
            <a:off x="100040" y="2797684"/>
            <a:ext cx="11649053" cy="2171813"/>
            <a:chOff x="100040" y="6377390"/>
            <a:chExt cx="11649053" cy="2171813"/>
          </a:xfrm>
        </p:grpSpPr>
        <p:grpSp>
          <p:nvGrpSpPr>
            <p:cNvPr id="10" name="Group 9">
              <a:extLst>
                <a:ext uri="{FF2B5EF4-FFF2-40B4-BE49-F238E27FC236}">
                  <a16:creationId xmlns:a16="http://schemas.microsoft.com/office/drawing/2014/main" id="{8C7A65C8-8030-A245-9080-372AC53B51E8}"/>
                </a:ext>
              </a:extLst>
            </p:cNvPr>
            <p:cNvGrpSpPr/>
            <p:nvPr/>
          </p:nvGrpSpPr>
          <p:grpSpPr>
            <a:xfrm>
              <a:off x="100040" y="6377390"/>
              <a:ext cx="11649053" cy="2171813"/>
              <a:chOff x="2683882" y="5277456"/>
              <a:chExt cx="6991720" cy="1174906"/>
            </a:xfrm>
          </p:grpSpPr>
          <p:grpSp>
            <p:nvGrpSpPr>
              <p:cNvPr id="12" name="Group 11">
                <a:extLst>
                  <a:ext uri="{FF2B5EF4-FFF2-40B4-BE49-F238E27FC236}">
                    <a16:creationId xmlns:a16="http://schemas.microsoft.com/office/drawing/2014/main" id="{BDE713C8-B9A4-4A48-8D7C-925104EB3A56}"/>
                  </a:ext>
                </a:extLst>
              </p:cNvPr>
              <p:cNvGrpSpPr/>
              <p:nvPr/>
            </p:nvGrpSpPr>
            <p:grpSpPr>
              <a:xfrm>
                <a:off x="4010232" y="5664890"/>
                <a:ext cx="4339945" cy="0"/>
                <a:chOff x="5366763" y="5672764"/>
                <a:chExt cx="4339945" cy="0"/>
              </a:xfrm>
            </p:grpSpPr>
            <p:cxnSp>
              <p:nvCxnSpPr>
                <p:cNvPr id="17" name="Straight Arrow Connector 16">
                  <a:extLst>
                    <a:ext uri="{FF2B5EF4-FFF2-40B4-BE49-F238E27FC236}">
                      <a16:creationId xmlns:a16="http://schemas.microsoft.com/office/drawing/2014/main" id="{3843BB00-0CEF-074B-9925-DF7E85064648}"/>
                    </a:ext>
                  </a:extLst>
                </p:cNvPr>
                <p:cNvCxnSpPr/>
                <p:nvPr/>
              </p:nvCxnSpPr>
              <p:spPr>
                <a:xfrm>
                  <a:off x="8880231" y="5672764"/>
                  <a:ext cx="826477" cy="0"/>
                </a:xfrm>
                <a:prstGeom prst="straightConnector1">
                  <a:avLst/>
                </a:prstGeom>
                <a:ln w="1270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4C9EAB3-5569-4546-8263-24645C84A4B4}"/>
                    </a:ext>
                  </a:extLst>
                </p:cNvPr>
                <p:cNvCxnSpPr>
                  <a:cxnSpLocks/>
                </p:cNvCxnSpPr>
                <p:nvPr/>
              </p:nvCxnSpPr>
              <p:spPr>
                <a:xfrm flipH="1">
                  <a:off x="5366763" y="5672764"/>
                  <a:ext cx="856309" cy="0"/>
                </a:xfrm>
                <a:prstGeom prst="straightConnector1">
                  <a:avLst/>
                </a:prstGeom>
                <a:ln w="1270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CD9558D5-054E-B94B-8B84-9C9FD41D5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5419" y="5277456"/>
                <a:ext cx="761234" cy="789426"/>
              </a:xfrm>
              <a:prstGeom prst="rect">
                <a:avLst/>
              </a:prstGeom>
            </p:spPr>
          </p:pic>
          <p:pic>
            <p:nvPicPr>
              <p:cNvPr id="14" name="Picture 13">
                <a:extLst>
                  <a:ext uri="{FF2B5EF4-FFF2-40B4-BE49-F238E27FC236}">
                    <a16:creationId xmlns:a16="http://schemas.microsoft.com/office/drawing/2014/main" id="{4988CE21-CD2E-1548-9D34-AC9C0D42B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2220" y="5277456"/>
                <a:ext cx="761234" cy="789426"/>
              </a:xfrm>
              <a:prstGeom prst="rect">
                <a:avLst/>
              </a:prstGeom>
            </p:spPr>
          </p:pic>
          <p:pic>
            <p:nvPicPr>
              <p:cNvPr id="15" name="Picture 14" descr="Multimedia.png">
                <a:extLst>
                  <a:ext uri="{FF2B5EF4-FFF2-40B4-BE49-F238E27FC236}">
                    <a16:creationId xmlns:a16="http://schemas.microsoft.com/office/drawing/2014/main" id="{E18DCDCA-FDBD-A44F-B6B6-3DCE16448F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3882" y="5528318"/>
                <a:ext cx="924044" cy="924044"/>
              </a:xfrm>
              <a:prstGeom prst="rect">
                <a:avLst/>
              </a:prstGeom>
            </p:spPr>
          </p:pic>
          <p:pic>
            <p:nvPicPr>
              <p:cNvPr id="16" name="Picture 15" descr="Multimedia.png">
                <a:extLst>
                  <a:ext uri="{FF2B5EF4-FFF2-40B4-BE49-F238E27FC236}">
                    <a16:creationId xmlns:a16="http://schemas.microsoft.com/office/drawing/2014/main" id="{862917AA-9BE6-DC4E-814B-44B73F02BDE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51558" y="5528318"/>
                <a:ext cx="924044" cy="924044"/>
              </a:xfrm>
              <a:prstGeom prst="rect">
                <a:avLst/>
              </a:prstGeom>
            </p:spPr>
          </p:pic>
        </p:grpSp>
        <p:pic>
          <p:nvPicPr>
            <p:cNvPr id="11" name="Picture 10">
              <a:extLst>
                <a:ext uri="{FF2B5EF4-FFF2-40B4-BE49-F238E27FC236}">
                  <a16:creationId xmlns:a16="http://schemas.microsoft.com/office/drawing/2014/main" id="{F56D5A75-0504-984B-B4AD-93D04EC93B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3864" y="6377390"/>
              <a:ext cx="2175714" cy="2145496"/>
            </a:xfrm>
            <a:prstGeom prst="rect">
              <a:avLst/>
            </a:prstGeom>
          </p:spPr>
        </p:pic>
      </p:grpSp>
      <p:sp>
        <p:nvSpPr>
          <p:cNvPr id="20" name="Rectangle 19">
            <a:extLst>
              <a:ext uri="{FF2B5EF4-FFF2-40B4-BE49-F238E27FC236}">
                <a16:creationId xmlns:a16="http://schemas.microsoft.com/office/drawing/2014/main" id="{04B817A1-F1E6-B54F-9DEB-65CD5FDA2E75}"/>
              </a:ext>
            </a:extLst>
          </p:cNvPr>
          <p:cNvSpPr/>
          <p:nvPr/>
        </p:nvSpPr>
        <p:spPr>
          <a:xfrm>
            <a:off x="33704" y="1535812"/>
            <a:ext cx="11715389" cy="5232202"/>
          </a:xfrm>
          <a:prstGeom prst="rect">
            <a:avLst/>
          </a:prstGeom>
          <a:solidFill>
            <a:schemeClr val="bg1">
              <a:alpha val="85000"/>
            </a:schemeClr>
          </a:solidFill>
        </p:spPr>
        <p:txBody>
          <a:bodyPr wrap="square">
            <a:spAutoFit/>
          </a:bodyPr>
          <a:lstStyle/>
          <a:p>
            <a:pPr lvl="1">
              <a:spcBef>
                <a:spcPts val="1200"/>
              </a:spcBef>
            </a:pPr>
            <a:r>
              <a:rPr lang="en-US" sz="2400" b="1" dirty="0">
                <a:solidFill>
                  <a:schemeClr val="accent2">
                    <a:lumMod val="75000"/>
                  </a:schemeClr>
                </a:solidFill>
                <a:latin typeface="Amazon Ember" panose="020B0603020204020204" pitchFamily="34" charset="0"/>
                <a:ea typeface="Amazon Ember" panose="020B0603020204020204" pitchFamily="34" charset="0"/>
                <a:cs typeface="Amazon Ember" panose="020B0603020204020204" pitchFamily="34" charset="0"/>
              </a:rPr>
              <a:t>Follow AWS best practices for implementing auditing of all user actions.</a:t>
            </a:r>
          </a:p>
          <a:p>
            <a:pPr marL="456696" lvl="1">
              <a:spcBef>
                <a:spcPts val="1200"/>
              </a:spcBef>
            </a:pPr>
            <a:r>
              <a:rPr lang="en-US" sz="2400" b="1" dirty="0">
                <a:solidFill>
                  <a:schemeClr val="accent2">
                    <a:lumMod val="75000"/>
                  </a:schemeClr>
                </a:solidFill>
                <a:latin typeface="Amazon Ember" panose="020B0603020204020204" pitchFamily="34" charset="0"/>
                <a:ea typeface="Amazon Ember" panose="020B0603020204020204" pitchFamily="34" charset="0"/>
                <a:cs typeface="Amazon Ember" panose="020B0603020204020204" pitchFamily="34" charset="0"/>
              </a:rPr>
              <a:t>Three user groups with AWS access: </a:t>
            </a:r>
          </a:p>
          <a:p>
            <a:pPr marL="1256295" lvl="2" indent="-342900">
              <a:spcBef>
                <a:spcPts val="1200"/>
              </a:spcBef>
              <a:buFont typeface="+mj-lt"/>
              <a:buAutoNum type="arabicPeriod"/>
            </a:pPr>
            <a:r>
              <a:rPr lang="en-US" sz="2400" dirty="0"/>
              <a:t> Continuously monitor, and retain account activity related to actions across your AWS infrastructure. </a:t>
            </a:r>
          </a:p>
          <a:p>
            <a:pPr marL="1256295" lvl="2" indent="-342900">
              <a:spcBef>
                <a:spcPts val="1200"/>
              </a:spcBef>
              <a:buFont typeface="+mj-lt"/>
              <a:buAutoNum type="arabicPeriod"/>
            </a:pPr>
            <a:r>
              <a:rPr lang="en-US" sz="2400" dirty="0"/>
              <a:t>Log the event history of AWS account activity, including actions taken through the AWS Management Console, AWS SDKs, command line tools, and other AWS services.</a:t>
            </a:r>
          </a:p>
          <a:p>
            <a:pPr marL="1256295" lvl="2" indent="-342900">
              <a:spcBef>
                <a:spcPts val="1200"/>
              </a:spcBef>
              <a:buFont typeface="+mj-lt"/>
              <a:buAutoNum type="arabicPeriod"/>
            </a:pPr>
            <a:r>
              <a:rPr lang="en-US" sz="2400" dirty="0"/>
              <a:t>Ensure that is an audit trail for all executed API calls.</a:t>
            </a:r>
          </a:p>
          <a:p>
            <a:pPr marL="1256295" lvl="2" indent="-342900">
              <a:spcBef>
                <a:spcPts val="1200"/>
              </a:spcBef>
              <a:buFont typeface="+mj-lt"/>
              <a:buAutoNum type="arabicPeriod"/>
            </a:pPr>
            <a:r>
              <a:rPr lang="en-US" sz="2400" dirty="0"/>
              <a:t>Ensure that logs are stored in a secure location.</a:t>
            </a:r>
          </a:p>
          <a:p>
            <a:pPr marL="1256295" lvl="2" indent="-342900">
              <a:spcBef>
                <a:spcPts val="1200"/>
              </a:spcBef>
              <a:buFont typeface="+mj-lt"/>
              <a:buAutoNum type="arabicPeriod"/>
            </a:pP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p>
            <a:pPr marL="913395" lvl="2">
              <a:spcBef>
                <a:spcPts val="1200"/>
              </a:spcBef>
            </a:pP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2959082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22037</TotalTime>
  <Words>2067</Words>
  <Application>Microsoft Macintosh PowerPoint</Application>
  <PresentationFormat>Widescreen</PresentationFormat>
  <Paragraphs>425</Paragraphs>
  <Slides>22</Slides>
  <Notes>22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0" baseType="lpstr">
      <vt:lpstr>Amazon Ember</vt:lpstr>
      <vt:lpstr>Amazon Ember Light</vt:lpstr>
      <vt:lpstr>Arial</vt:lpstr>
      <vt:lpstr>Calibri</vt:lpstr>
      <vt:lpstr>Helvetica Neue LT Std 65 Medium</vt:lpstr>
      <vt:lpstr>Wingdings</vt:lpstr>
      <vt:lpstr>Office Theme</vt:lpstr>
      <vt:lpstr>Image</vt:lpstr>
      <vt:lpstr>Project 1 – Designing a Cloud Solution</vt:lpstr>
      <vt:lpstr>A Medical Company: Current Environment</vt:lpstr>
      <vt:lpstr>A Medical Company Customer Requirements</vt:lpstr>
      <vt:lpstr>PowerPoint Presentation</vt:lpstr>
      <vt:lpstr>Detailed Requirements – User Authentication</vt:lpstr>
      <vt:lpstr>PowerPoint Presentation</vt:lpstr>
      <vt:lpstr>PowerPoint Presentation</vt:lpstr>
      <vt:lpstr>PowerPoint Presentation</vt:lpstr>
      <vt:lpstr>Detailed Requirements – Auditing</vt:lpstr>
      <vt:lpstr>PowerPoint Presentation</vt:lpstr>
      <vt:lpstr>PowerPoint Presentation</vt:lpstr>
      <vt:lpstr>PowerPoint Presentation</vt:lpstr>
      <vt:lpstr>PowerPoint Presentation</vt:lpstr>
      <vt:lpstr>Solution – Web and Application Tier</vt:lpstr>
      <vt:lpstr>PowerPoint Presentation</vt:lpstr>
      <vt:lpstr>PowerPoint Presentation</vt:lpstr>
      <vt:lpstr>PowerPoint Presentation</vt:lpstr>
      <vt:lpstr>Detailed Requirements – Business Continuity</vt:lpstr>
      <vt:lpstr>PowerPoint Presentation</vt:lpstr>
      <vt:lpstr>PowerPoint Presentation</vt:lpstr>
      <vt:lpstr>Project 1 – Designing a Cloud Solution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hruday santimalla</cp:lastModifiedBy>
  <cp:revision>140</cp:revision>
  <dcterms:created xsi:type="dcterms:W3CDTF">2018-05-21T16:28:30Z</dcterms:created>
  <dcterms:modified xsi:type="dcterms:W3CDTF">2021-03-10T22:04:40Z</dcterms:modified>
  <cp:category/>
</cp:coreProperties>
</file>